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201" r:id="rId2"/>
    <p:sldId id="2294" r:id="rId3"/>
    <p:sldId id="2295" r:id="rId4"/>
    <p:sldId id="2202" r:id="rId5"/>
    <p:sldId id="2203" r:id="rId6"/>
    <p:sldId id="2208" r:id="rId7"/>
    <p:sldId id="2200" r:id="rId8"/>
    <p:sldId id="2205" r:id="rId9"/>
    <p:sldId id="2206" r:id="rId10"/>
    <p:sldId id="1688" r:id="rId11"/>
    <p:sldId id="2152" r:id="rId12"/>
    <p:sldId id="2151" r:id="rId13"/>
    <p:sldId id="1730" r:id="rId14"/>
    <p:sldId id="2054" r:id="rId15"/>
    <p:sldId id="2209" r:id="rId16"/>
    <p:sldId id="2056" r:id="rId17"/>
    <p:sldId id="2053" r:id="rId18"/>
    <p:sldId id="2059" r:id="rId19"/>
    <p:sldId id="2058" r:id="rId20"/>
    <p:sldId id="2071" r:id="rId21"/>
    <p:sldId id="2084" r:id="rId22"/>
    <p:sldId id="2290" r:id="rId23"/>
    <p:sldId id="2093" r:id="rId24"/>
    <p:sldId id="2094" r:id="rId25"/>
    <p:sldId id="2070" r:id="rId26"/>
    <p:sldId id="2123" r:id="rId27"/>
    <p:sldId id="2076" r:id="rId28"/>
    <p:sldId id="2069" r:id="rId29"/>
    <p:sldId id="2291" r:id="rId30"/>
    <p:sldId id="2077" r:id="rId31"/>
    <p:sldId id="2079" r:id="rId32"/>
    <p:sldId id="2080" r:id="rId33"/>
    <p:sldId id="2078" r:id="rId34"/>
    <p:sldId id="2087" r:id="rId35"/>
    <p:sldId id="2086" r:id="rId36"/>
    <p:sldId id="2266" r:id="rId37"/>
    <p:sldId id="2088" r:id="rId38"/>
    <p:sldId id="2089" r:id="rId39"/>
    <p:sldId id="2096" r:id="rId40"/>
    <p:sldId id="2090" r:id="rId41"/>
    <p:sldId id="2091" r:id="rId42"/>
    <p:sldId id="2092" r:id="rId43"/>
    <p:sldId id="2098" r:id="rId44"/>
    <p:sldId id="2099" r:id="rId45"/>
    <p:sldId id="2097" r:id="rId46"/>
    <p:sldId id="2293" r:id="rId47"/>
    <p:sldId id="2102" r:id="rId48"/>
    <p:sldId id="2104" r:id="rId49"/>
    <p:sldId id="2101" r:id="rId50"/>
    <p:sldId id="2085" r:id="rId51"/>
    <p:sldId id="2107" r:id="rId52"/>
    <p:sldId id="2260" r:id="rId53"/>
    <p:sldId id="2261" r:id="rId54"/>
    <p:sldId id="2262" r:id="rId55"/>
    <p:sldId id="2263" r:id="rId56"/>
    <p:sldId id="2264" r:id="rId57"/>
    <p:sldId id="2297" r:id="rId58"/>
    <p:sldId id="2296" r:id="rId59"/>
    <p:sldId id="2298" r:id="rId60"/>
    <p:sldId id="2299" r:id="rId61"/>
  </p:sldIdLst>
  <p:sldSz cx="12168188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058">
          <p15:clr>
            <a:srgbClr val="A4A3A4"/>
          </p15:clr>
        </p15:guide>
        <p15:guide id="3" pos="39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C0D"/>
    <a:srgbClr val="FF0000"/>
    <a:srgbClr val="FF9933"/>
    <a:srgbClr val="66CCFF"/>
    <a:srgbClr val="EC6A00"/>
    <a:srgbClr val="99CCFF"/>
    <a:srgbClr val="3399FF"/>
    <a:srgbClr val="77777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961" autoAdjust="0"/>
  </p:normalViewPr>
  <p:slideViewPr>
    <p:cSldViewPr snapToObjects="1">
      <p:cViewPr varScale="1">
        <p:scale>
          <a:sx n="81" d="100"/>
          <a:sy n="81" d="100"/>
        </p:scale>
        <p:origin x="1204" y="56"/>
      </p:cViewPr>
      <p:guideLst>
        <p:guide orient="horz"/>
        <p:guide orient="horz" pos="2058"/>
        <p:guide pos="392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5" d="100"/>
          <a:sy n="55" d="100"/>
        </p:scale>
        <p:origin x="2880" y="84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CFB59BCF-C186-4AFF-8675-CF0905C29F6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6868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7350" y="685800"/>
            <a:ext cx="6081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Rectangle 5"/>
          <p:cNvSpPr>
            <a:spLocks noGrp="1" noRot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B97B11F9-4F4D-4A7B-B8FA-136B00B2F7C2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宋体" panose="02010600030101010101" pitchFamily="2" charset="-122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409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B05370-5489-47AA-9962-1C2527FF58E1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409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B05370-5489-47AA-9962-1C2527FF58E1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57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944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7B11F9-4F4D-4A7B-B8FA-136B00B2F7C2}" type="slidenum">
              <a:rPr lang="zh-CN" altLang="en-US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992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7B11F9-4F4D-4A7B-B8FA-136B00B2F7C2}" type="slidenum">
              <a:rPr lang="zh-CN" altLang="en-US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68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409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B05370-5489-47AA-9962-1C2527FF58E1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409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B05370-5489-47AA-9962-1C2527FF58E1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学生学数据采集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1713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7B11F9-4F4D-4A7B-B8FA-136B00B2F7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4" y="1122363"/>
            <a:ext cx="9126379" cy="2387600"/>
          </a:xfrm>
          <a:prstGeom prst="rect">
            <a:avLst/>
          </a:prstGeo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4" y="3602038"/>
            <a:ext cx="91263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54840182-A5B6-447B-B2E7-1AEE0A9536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5216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2"/>
            <a:ext cx="10952164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4796093A-0C01-4057-BFDA-EBBECBD0847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3723" y="274640"/>
            <a:ext cx="2738041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5539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204B6A85-927C-4F3A-8FD5-02D89A567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4" y="2130427"/>
            <a:ext cx="10342562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625" y="3886200"/>
            <a:ext cx="8516938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68E1F371-FED7-4887-AF65-61CE93EBC24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5216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52164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42412A1A-DE5D-41B9-BE3D-DE454B616A1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40"/>
            <a:ext cx="10495336" cy="2852737"/>
          </a:xfrm>
          <a:prstGeom prst="rect">
            <a:avLst/>
          </a:prstGeo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5"/>
            <a:ext cx="1049533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8E096D0D-B711-4147-9CAA-20EF352744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5216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66559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203" y="1600202"/>
            <a:ext cx="5366559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ADF74E9F-F69D-45D3-A72A-BB64F6C1A7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1" y="365127"/>
            <a:ext cx="10495336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71" y="1681163"/>
            <a:ext cx="514784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5" b="1"/>
            </a:lvl1pPr>
            <a:lvl2pPr marL="456565" indent="0">
              <a:buNone/>
              <a:defRPr sz="1995" b="1"/>
            </a:lvl2pPr>
            <a:lvl3pPr marL="912495" indent="0">
              <a:buNone/>
              <a:defRPr sz="1795" b="1"/>
            </a:lvl3pPr>
            <a:lvl4pPr marL="1369060" indent="0">
              <a:buNone/>
              <a:defRPr sz="1595" b="1"/>
            </a:lvl4pPr>
            <a:lvl5pPr marL="1824990" indent="0">
              <a:buNone/>
              <a:defRPr sz="1595" b="1"/>
            </a:lvl5pPr>
            <a:lvl6pPr marL="2281555" indent="0">
              <a:buNone/>
              <a:defRPr sz="1595" b="1"/>
            </a:lvl6pPr>
            <a:lvl7pPr marL="2738120" indent="0">
              <a:buNone/>
              <a:defRPr sz="1595" b="1"/>
            </a:lvl7pPr>
            <a:lvl8pPr marL="3194050" indent="0">
              <a:buNone/>
              <a:defRPr sz="1595" b="1"/>
            </a:lvl8pPr>
            <a:lvl9pPr marL="3650615" indent="0">
              <a:buNone/>
              <a:defRPr sz="159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171" y="2505075"/>
            <a:ext cx="514784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0307" y="1681163"/>
            <a:ext cx="51732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5" b="1"/>
            </a:lvl1pPr>
            <a:lvl2pPr marL="456565" indent="0">
              <a:buNone/>
              <a:defRPr sz="1995" b="1"/>
            </a:lvl2pPr>
            <a:lvl3pPr marL="912495" indent="0">
              <a:buNone/>
              <a:defRPr sz="1795" b="1"/>
            </a:lvl3pPr>
            <a:lvl4pPr marL="1369060" indent="0">
              <a:buNone/>
              <a:defRPr sz="1595" b="1"/>
            </a:lvl4pPr>
            <a:lvl5pPr marL="1824990" indent="0">
              <a:buNone/>
              <a:defRPr sz="1595" b="1"/>
            </a:lvl5pPr>
            <a:lvl6pPr marL="2281555" indent="0">
              <a:buNone/>
              <a:defRPr sz="1595" b="1"/>
            </a:lvl6pPr>
            <a:lvl7pPr marL="2738120" indent="0">
              <a:buNone/>
              <a:defRPr sz="1595" b="1"/>
            </a:lvl7pPr>
            <a:lvl8pPr marL="3194050" indent="0">
              <a:buNone/>
              <a:defRPr sz="1595" b="1"/>
            </a:lvl8pPr>
            <a:lvl9pPr marL="3650615" indent="0">
              <a:buNone/>
              <a:defRPr sz="159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0307" y="2505075"/>
            <a:ext cx="517320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7C66761D-8F95-4C39-857E-6929297767A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5216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F0BBB30E-1AB6-4312-8FA9-8279ABACE2A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1" y="457200"/>
            <a:ext cx="3924658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1" y="987427"/>
            <a:ext cx="6160306" cy="4873625"/>
          </a:xfrm>
          <a:prstGeom prst="rect">
            <a:avLst/>
          </a:prstGeo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1" y="2057400"/>
            <a:ext cx="392465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41C112CD-3E84-4F07-B3EA-E50A499D9C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1" y="457200"/>
            <a:ext cx="3924658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1" y="987427"/>
            <a:ext cx="6160306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1" y="2057400"/>
            <a:ext cx="392465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xfrm>
            <a:off x="609601" y="6245225"/>
            <a:ext cx="2838449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xfrm>
            <a:off x="4156075" y="6245225"/>
            <a:ext cx="3854451" cy="476250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xfrm>
            <a:off x="8721725" y="6245225"/>
            <a:ext cx="284003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B3C8E0A0-7955-44AE-A72D-058C6D913B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2" name="图片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87" y="271295"/>
            <a:ext cx="2571481" cy="29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mc.dfrobot.com.cn/thread-297690-1-1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hyperlink" Target="http://www.dfrobot.com.cn/goods-502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5074" b="5074"/>
          <a:stretch>
            <a:fillRect/>
          </a:stretch>
        </p:blipFill>
        <p:spPr bwMode="auto">
          <a:xfrm>
            <a:off x="-47561" y="12735"/>
            <a:ext cx="12263252" cy="683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0"/>
          <p:cNvSpPr>
            <a:spLocks noChangeArrowheads="1"/>
          </p:cNvSpPr>
          <p:nvPr/>
        </p:nvSpPr>
        <p:spPr bwMode="auto">
          <a:xfrm>
            <a:off x="1537147" y="2564940"/>
            <a:ext cx="9093835" cy="184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48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工程项目中</a:t>
            </a:r>
            <a:r>
              <a:rPr lang="zh-CN" altLang="en-US" sz="48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语音识别</a:t>
            </a:r>
            <a:r>
              <a:rPr lang="zh-CN" altLang="en-US" sz="48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zh-CN" altLang="en-US" sz="48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视觉识别</a:t>
            </a:r>
            <a:r>
              <a:rPr lang="zh-CN" altLang="en-US" sz="48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的实现和应用</a:t>
            </a:r>
            <a:endParaRPr lang="zh-CN" altLang="en-US" sz="538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defRPr/>
            </a:pPr>
            <a:endParaRPr lang="zh-CN" altLang="en-US" sz="1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ransition spd="slow" advTm="173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0"/>
          <p:cNvSpPr>
            <a:spLocks noChangeArrowheads="1"/>
          </p:cNvSpPr>
          <p:nvPr/>
        </p:nvSpPr>
        <p:spPr bwMode="auto">
          <a:xfrm>
            <a:off x="3695065" y="2646045"/>
            <a:ext cx="477774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538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</a:t>
            </a:r>
            <a:r>
              <a:rPr lang="zh-CN" altLang="en-US" sz="538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视觉传感器</a:t>
            </a:r>
          </a:p>
          <a:p>
            <a:pPr algn="ctr"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micro:bit</a:t>
            </a:r>
            <a:endParaRPr lang="zh-CN" altLang="en-US" sz="538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defRPr/>
            </a:pPr>
            <a:endParaRPr lang="zh-CN" altLang="en-US" sz="1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9942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87" y="271295"/>
            <a:ext cx="2571481" cy="29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7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82956" y="2857183"/>
            <a:ext cx="10952164" cy="1143000"/>
          </a:xfrm>
        </p:spPr>
        <p:txBody>
          <a:bodyPr/>
          <a:lstStyle/>
          <a:p>
            <a:r>
              <a:rPr lang="zh-CN" altLang="en-US" sz="6000">
                <a:solidFill>
                  <a:schemeClr val="bg1"/>
                </a:solidFill>
              </a:rPr>
              <a:t>如何让机器认识一只猫？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2865" y="-635"/>
            <a:ext cx="18257520" cy="6855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5030" y="705485"/>
            <a:ext cx="688340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  <a:sym typeface="+mn-ea"/>
              </a:rPr>
              <a:t>视觉是机器的智慧，创意是人的智慧</a:t>
            </a:r>
            <a:endParaRPr kumimoji="0" lang="en-US" altLang="zh-CN" sz="3200" b="1" dirty="0">
              <a:solidFill>
                <a:schemeClr val="bg1"/>
              </a:solidFill>
              <a:latin typeface="+mj-ea"/>
              <a:ea typeface="+mj-ea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17745" y="2626995"/>
            <a:ext cx="5946140" cy="442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MU</a:t>
            </a:r>
            <a:r>
              <a:rPr lang="zh-CN" altLang="en-US" sz="2400" b="1">
                <a:solidFill>
                  <a:schemeClr val="bg1"/>
                </a:solidFill>
              </a:rPr>
              <a:t>视觉传感器：</a:t>
            </a:r>
            <a:r>
              <a:rPr lang="zh-CN" altLang="en-US" sz="2000" b="1">
                <a:solidFill>
                  <a:schemeClr val="bg1"/>
                </a:solidFill>
              </a:rPr>
              <a:t>它能将所看到的世界告诉创客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21020" y="4443730"/>
            <a:ext cx="4671060" cy="442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Micro:bit</a:t>
            </a:r>
            <a:r>
              <a:rPr lang="zh-CN" altLang="en-US" sz="2400" b="1">
                <a:solidFill>
                  <a:schemeClr val="bg1"/>
                </a:solidFill>
              </a:rPr>
              <a:t>：</a:t>
            </a:r>
            <a:r>
              <a:rPr lang="zh-CN" altLang="en-US" sz="2000" b="1">
                <a:solidFill>
                  <a:schemeClr val="bg1"/>
                </a:solidFill>
              </a:rPr>
              <a:t>创客能让它思考这个世界</a:t>
            </a:r>
          </a:p>
        </p:txBody>
      </p:sp>
      <p:pic>
        <p:nvPicPr>
          <p:cNvPr id="19" name="图片 18" descr="mu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65" y="2205990"/>
            <a:ext cx="1219200" cy="128397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424" r="2775" b="2748"/>
          <a:stretch>
            <a:fillRect/>
          </a:stretch>
        </p:blipFill>
        <p:spPr bwMode="auto">
          <a:xfrm>
            <a:off x="3298825" y="4227195"/>
            <a:ext cx="1299845" cy="106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6505" y="1062990"/>
            <a:ext cx="4594225" cy="4732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20595" y="3093085"/>
            <a:ext cx="112395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功能按键</a:t>
            </a:r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3344545" y="3277235"/>
            <a:ext cx="73533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20595" y="3989705"/>
            <a:ext cx="112395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通讯模式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H="1">
            <a:off x="3344545" y="3430270"/>
            <a:ext cx="1515745" cy="7435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6" idx="3"/>
          </p:cNvCxnSpPr>
          <p:nvPr/>
        </p:nvCxnSpPr>
        <p:spPr>
          <a:xfrm flipH="1">
            <a:off x="3344545" y="2235835"/>
            <a:ext cx="180340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83155" y="2052320"/>
            <a:ext cx="96139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CN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LED</a:t>
            </a:r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灯</a:t>
            </a:r>
            <a:r>
              <a:rPr kumimoji="0" lang="en-US" altLang="zh-CN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31030" y="497205"/>
            <a:ext cx="96139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摄像头</a:t>
            </a:r>
          </a:p>
        </p:txBody>
      </p:sp>
      <p:cxnSp>
        <p:nvCxnSpPr>
          <p:cNvPr id="18" name="直接箭头连接符 17"/>
          <p:cNvCxnSpPr>
            <a:endCxn id="17" idx="2"/>
          </p:cNvCxnSpPr>
          <p:nvPr/>
        </p:nvCxnSpPr>
        <p:spPr>
          <a:xfrm flipH="1" flipV="1">
            <a:off x="4911725" y="865505"/>
            <a:ext cx="884555" cy="21209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626475" y="2052320"/>
            <a:ext cx="96139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CN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LED</a:t>
            </a:r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灯</a:t>
            </a:r>
            <a:r>
              <a:rPr kumimoji="0" lang="en-US" altLang="zh-CN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</a:p>
        </p:txBody>
      </p:sp>
      <p:cxnSp>
        <p:nvCxnSpPr>
          <p:cNvPr id="22" name="直接箭头连接符 21"/>
          <p:cNvCxnSpPr>
            <a:endCxn id="21" idx="1"/>
          </p:cNvCxnSpPr>
          <p:nvPr/>
        </p:nvCxnSpPr>
        <p:spPr>
          <a:xfrm>
            <a:off x="6948170" y="2236470"/>
            <a:ext cx="167830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626475" y="3094990"/>
            <a:ext cx="1259205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复位按键</a:t>
            </a:r>
          </a:p>
        </p:txBody>
      </p:sp>
      <p:cxnSp>
        <p:nvCxnSpPr>
          <p:cNvPr id="24" name="直接箭头连接符 23"/>
          <p:cNvCxnSpPr>
            <a:endCxn id="23" idx="1"/>
          </p:cNvCxnSpPr>
          <p:nvPr/>
        </p:nvCxnSpPr>
        <p:spPr>
          <a:xfrm flipV="1">
            <a:off x="8100060" y="3279140"/>
            <a:ext cx="52641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626475" y="3989705"/>
            <a:ext cx="112395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地址选择</a:t>
            </a:r>
          </a:p>
        </p:txBody>
      </p:sp>
      <p:cxnSp>
        <p:nvCxnSpPr>
          <p:cNvPr id="26" name="直接箭头连接符 25"/>
          <p:cNvCxnSpPr>
            <a:endCxn id="25" idx="1"/>
          </p:cNvCxnSpPr>
          <p:nvPr/>
        </p:nvCxnSpPr>
        <p:spPr>
          <a:xfrm>
            <a:off x="7186930" y="3406140"/>
            <a:ext cx="1439545" cy="767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602605" y="5882005"/>
            <a:ext cx="1114425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通讯接口</a:t>
            </a:r>
          </a:p>
        </p:txBody>
      </p:sp>
    </p:spTree>
  </p:cSld>
  <p:clrMapOvr>
    <a:masterClrMapping/>
  </p:clrMapOvr>
  <p:transition advTm="48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" y="1268095"/>
            <a:ext cx="2600325" cy="196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455" y="1268095"/>
            <a:ext cx="2676525" cy="1990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605" y="1268095"/>
            <a:ext cx="2633345" cy="1962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" y="3810635"/>
            <a:ext cx="2600960" cy="2023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455" y="3810635"/>
            <a:ext cx="2698115" cy="2023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605" y="3810635"/>
            <a:ext cx="2673350" cy="2023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93545" y="3367405"/>
            <a:ext cx="96266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交通卡片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0185" y="3367405"/>
            <a:ext cx="96266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数字卡片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09735" y="3367405"/>
            <a:ext cx="55245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颜色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76425" y="5998210"/>
            <a:ext cx="596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球体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73065" y="5998210"/>
            <a:ext cx="596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人脸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49945" y="5998210"/>
            <a:ext cx="227203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对象的坐标、尺寸、距离</a:t>
            </a:r>
          </a:p>
        </p:txBody>
      </p:sp>
    </p:spTree>
  </p:cSld>
  <p:clrMapOvr>
    <a:masterClrMapping/>
  </p:clrMapOvr>
  <p:transition advTm="48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780405" y="4787265"/>
            <a:ext cx="1064260" cy="2457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Label</a:t>
            </a:r>
            <a:r>
              <a:rPr lang="zh-CN" altLang="en-US" sz="1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597015" y="1962150"/>
            <a:ext cx="3652520" cy="4225925"/>
            <a:chOff x="10389" y="3090"/>
            <a:chExt cx="5752" cy="6655"/>
          </a:xfrm>
        </p:grpSpPr>
        <p:sp>
          <p:nvSpPr>
            <p:cNvPr id="23" name="文本框 22"/>
            <p:cNvSpPr txBox="1"/>
            <p:nvPr/>
          </p:nvSpPr>
          <p:spPr>
            <a:xfrm>
              <a:off x="11214" y="3474"/>
              <a:ext cx="742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位置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903" y="3476"/>
              <a:ext cx="720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轨迹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112" y="3476"/>
              <a:ext cx="696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图案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214" y="5730"/>
              <a:ext cx="742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大小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903" y="5730"/>
              <a:ext cx="720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距离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793" y="5730"/>
              <a:ext cx="1333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三维空间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4" y="7539"/>
              <a:ext cx="742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类型</a:t>
              </a:r>
            </a:p>
          </p:txBody>
        </p:sp>
        <p:cxnSp>
          <p:nvCxnSpPr>
            <p:cNvPr id="43" name="直接箭头连接符 42"/>
            <p:cNvCxnSpPr>
              <a:stCxn id="22" idx="3"/>
              <a:endCxn id="23" idx="1"/>
            </p:cNvCxnSpPr>
            <p:nvPr/>
          </p:nvCxnSpPr>
          <p:spPr>
            <a:xfrm>
              <a:off x="10389" y="3090"/>
              <a:ext cx="825" cy="57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29" idx="3"/>
              <a:endCxn id="23" idx="1"/>
            </p:cNvCxnSpPr>
            <p:nvPr/>
          </p:nvCxnSpPr>
          <p:spPr>
            <a:xfrm flipV="1">
              <a:off x="10390" y="3668"/>
              <a:ext cx="824" cy="58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3"/>
              <a:endCxn id="36" idx="1"/>
            </p:cNvCxnSpPr>
            <p:nvPr/>
          </p:nvCxnSpPr>
          <p:spPr>
            <a:xfrm>
              <a:off x="10389" y="5410"/>
              <a:ext cx="825" cy="5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1" idx="3"/>
              <a:endCxn id="36" idx="1"/>
            </p:cNvCxnSpPr>
            <p:nvPr/>
          </p:nvCxnSpPr>
          <p:spPr>
            <a:xfrm flipV="1">
              <a:off x="10390" y="5924"/>
              <a:ext cx="824" cy="6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2" idx="3"/>
              <a:endCxn id="40" idx="1"/>
            </p:cNvCxnSpPr>
            <p:nvPr/>
          </p:nvCxnSpPr>
          <p:spPr>
            <a:xfrm>
              <a:off x="10779" y="7733"/>
              <a:ext cx="43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23" idx="3"/>
              <a:endCxn id="33" idx="1"/>
            </p:cNvCxnSpPr>
            <p:nvPr/>
          </p:nvCxnSpPr>
          <p:spPr>
            <a:xfrm>
              <a:off x="11956" y="3668"/>
              <a:ext cx="947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3" idx="3"/>
              <a:endCxn id="34" idx="1"/>
            </p:cNvCxnSpPr>
            <p:nvPr/>
          </p:nvCxnSpPr>
          <p:spPr>
            <a:xfrm>
              <a:off x="13623" y="3670"/>
              <a:ext cx="1489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6" idx="3"/>
              <a:endCxn id="37" idx="1"/>
            </p:cNvCxnSpPr>
            <p:nvPr/>
          </p:nvCxnSpPr>
          <p:spPr>
            <a:xfrm>
              <a:off x="11956" y="5924"/>
              <a:ext cx="94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37" idx="3"/>
              <a:endCxn id="39" idx="1"/>
            </p:cNvCxnSpPr>
            <p:nvPr/>
          </p:nvCxnSpPr>
          <p:spPr>
            <a:xfrm>
              <a:off x="13623" y="5924"/>
              <a:ext cx="117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23" idx="3"/>
              <a:endCxn id="39" idx="1"/>
            </p:cNvCxnSpPr>
            <p:nvPr/>
          </p:nvCxnSpPr>
          <p:spPr>
            <a:xfrm>
              <a:off x="11956" y="3668"/>
              <a:ext cx="2837" cy="22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2285" y="9309"/>
              <a:ext cx="2478" cy="4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多维度组合</a:t>
              </a:r>
              <a:endParaRPr lang="zh-CN" altLang="en-US" sz="1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右大括号 20"/>
            <p:cNvSpPr/>
            <p:nvPr/>
          </p:nvSpPr>
          <p:spPr>
            <a:xfrm rot="5400000">
              <a:off x="13307" y="6135"/>
              <a:ext cx="434" cy="5206"/>
            </a:xfrm>
            <a:prstGeom prst="rightBrace">
              <a:avLst>
                <a:gd name="adj1" fmla="val 23768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497" y="7550"/>
              <a:ext cx="1645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多类型组合</a:t>
              </a:r>
            </a:p>
          </p:txBody>
        </p:sp>
        <p:cxnSp>
          <p:nvCxnSpPr>
            <p:cNvPr id="25" name="直接箭头连接符 24"/>
            <p:cNvCxnSpPr>
              <a:stCxn id="40" idx="3"/>
              <a:endCxn id="24" idx="1"/>
            </p:cNvCxnSpPr>
            <p:nvPr/>
          </p:nvCxnSpPr>
          <p:spPr>
            <a:xfrm>
              <a:off x="11956" y="7733"/>
              <a:ext cx="2541" cy="1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1197610" y="1838960"/>
            <a:ext cx="5511165" cy="4347845"/>
            <a:chOff x="1886" y="2896"/>
            <a:chExt cx="8679" cy="6847"/>
          </a:xfrm>
        </p:grpSpPr>
        <p:pic>
          <p:nvPicPr>
            <p:cNvPr id="38" name="Picture 707" descr="90x90视觉卡片28张全套-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8" y="4782"/>
              <a:ext cx="1345" cy="133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1886" y="3308"/>
              <a:ext cx="7358" cy="4204"/>
              <a:chOff x="825" y="3289"/>
              <a:chExt cx="7358" cy="4204"/>
            </a:xfrm>
          </p:grpSpPr>
          <p:cxnSp>
            <p:nvCxnSpPr>
              <p:cNvPr id="5" name="直接连接符 4"/>
              <p:cNvCxnSpPr>
                <a:stCxn id="8" idx="3"/>
              </p:cNvCxnSpPr>
              <p:nvPr/>
            </p:nvCxnSpPr>
            <p:spPr>
              <a:xfrm flipH="1">
                <a:off x="2036" y="5400"/>
                <a:ext cx="493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3720" y="3675"/>
                <a:ext cx="7" cy="343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/>
              <p:cNvSpPr/>
              <p:nvPr/>
            </p:nvSpPr>
            <p:spPr>
              <a:xfrm>
                <a:off x="2036" y="3682"/>
                <a:ext cx="4936" cy="343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087" y="4769"/>
                <a:ext cx="1260" cy="128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86" y="5241"/>
                <a:ext cx="750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Y50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25" y="7154"/>
                <a:ext cx="1211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r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(0,100)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972" y="7117"/>
                <a:ext cx="1211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(100,100)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25" y="3336"/>
                <a:ext cx="1211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r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(0,0)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972" y="3336"/>
                <a:ext cx="1211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(100,0)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349" y="3289"/>
                <a:ext cx="750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X35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347" y="5584"/>
                <a:ext cx="789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H33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785" y="6213"/>
                <a:ext cx="1619" cy="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标签：</a:t>
                </a:r>
                <a:r>
                  <a:rPr lang="en-US" altLang="zh-CN" sz="140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</a:t>
                </a: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491" y="2896"/>
              <a:ext cx="898" cy="3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</a:t>
              </a: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坐标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492" y="4056"/>
              <a:ext cx="898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</a:t>
              </a: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坐标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359" y="5216"/>
              <a:ext cx="1030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</a:t>
              </a: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宽度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92" y="6376"/>
              <a:ext cx="898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</a:t>
              </a: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高度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" y="9307"/>
              <a:ext cx="4038" cy="4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图像识别基本信息</a:t>
              </a:r>
              <a:endParaRPr lang="zh-CN" altLang="en-US" sz="1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右大括号 16"/>
            <p:cNvSpPr/>
            <p:nvPr/>
          </p:nvSpPr>
          <p:spPr>
            <a:xfrm rot="5400000">
              <a:off x="6308" y="4696"/>
              <a:ext cx="434" cy="8081"/>
            </a:xfrm>
            <a:prstGeom prst="rightBrace">
              <a:avLst>
                <a:gd name="adj1" fmla="val 23768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846" y="4443"/>
              <a:ext cx="82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W25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274300" y="2289175"/>
            <a:ext cx="1559560" cy="3898900"/>
            <a:chOff x="16180" y="3605"/>
            <a:chExt cx="2456" cy="6140"/>
          </a:xfrm>
        </p:grpSpPr>
        <p:sp>
          <p:nvSpPr>
            <p:cNvPr id="41" name="文本框 40"/>
            <p:cNvSpPr txBox="1"/>
            <p:nvPr/>
          </p:nvSpPr>
          <p:spPr>
            <a:xfrm>
              <a:off x="16747" y="5476"/>
              <a:ext cx="1783" cy="3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创意</a:t>
              </a:r>
              <a:endParaRPr lang="zh-CN" altLang="en-US" sz="14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4" name="右大括号 63"/>
            <p:cNvSpPr/>
            <p:nvPr/>
          </p:nvSpPr>
          <p:spPr>
            <a:xfrm>
              <a:off x="16180" y="3605"/>
              <a:ext cx="434" cy="4125"/>
            </a:xfrm>
            <a:prstGeom prst="rightBrace">
              <a:avLst>
                <a:gd name="adj1" fmla="val 23768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254" y="9309"/>
              <a:ext cx="2382" cy="4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无限的可能</a:t>
              </a:r>
              <a:endParaRPr lang="zh-CN" altLang="en-US" sz="1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右大括号 34"/>
            <p:cNvSpPr/>
            <p:nvPr/>
          </p:nvSpPr>
          <p:spPr>
            <a:xfrm rot="5400000">
              <a:off x="17227" y="7651"/>
              <a:ext cx="434" cy="2171"/>
            </a:xfrm>
            <a:prstGeom prst="rightBrace">
              <a:avLst>
                <a:gd name="adj1" fmla="val 23768"/>
                <a:gd name="adj2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56" name="标题 55"/>
          <p:cNvSpPr>
            <a:spLocks noGrp="1"/>
          </p:cNvSpPr>
          <p:nvPr>
            <p:ph type="title"/>
          </p:nvPr>
        </p:nvSpPr>
        <p:spPr>
          <a:xfrm>
            <a:off x="607695" y="689610"/>
            <a:ext cx="10952480" cy="558800"/>
          </a:xfrm>
        </p:spPr>
        <p:txBody>
          <a:bodyPr/>
          <a:lstStyle/>
          <a:p>
            <a:pPr algn="l"/>
            <a:r>
              <a:rPr sz="3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让视觉变得有意义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542415"/>
            <a:ext cx="8204835" cy="4597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5030" y="705485"/>
            <a:ext cx="5892165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Micro:IO-BOX,</a:t>
            </a:r>
            <a:r>
              <a:rPr kumimoji="0"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电机驱动扩展板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265" y="12700"/>
            <a:ext cx="2297430" cy="2297430"/>
          </a:xfrm>
          <a:prstGeom prst="rect">
            <a:avLst/>
          </a:prstGeom>
        </p:spPr>
      </p:pic>
      <p:cxnSp>
        <p:nvCxnSpPr>
          <p:cNvPr id="5" name="肘形连接符 4"/>
          <p:cNvCxnSpPr/>
          <p:nvPr/>
        </p:nvCxnSpPr>
        <p:spPr>
          <a:xfrm rot="10800000" flipV="1">
            <a:off x="7379335" y="1446530"/>
            <a:ext cx="4051935" cy="2486660"/>
          </a:xfrm>
          <a:prstGeom prst="bentConnector3">
            <a:avLst>
              <a:gd name="adj1" fmla="val -14919"/>
            </a:avLst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030" y="705485"/>
            <a:ext cx="409448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地址选择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680" y="1479550"/>
            <a:ext cx="5927725" cy="13550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680" y="3857625"/>
            <a:ext cx="6180455" cy="262064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745" y="2676525"/>
            <a:ext cx="2847975" cy="15049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7325360" y="3249295"/>
            <a:ext cx="1069975" cy="359410"/>
          </a:xfrm>
          <a:prstGeom prst="rightArrow">
            <a:avLst/>
          </a:prstGeom>
          <a:gradFill>
            <a:gsLst>
              <a:gs pos="10000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64845" y="4901565"/>
            <a:ext cx="6080760" cy="38862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5030" y="3136900"/>
            <a:ext cx="409448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通讯模式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8745" y="4901565"/>
            <a:ext cx="1377950" cy="14198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12430" y="5461000"/>
            <a:ext cx="629285" cy="21399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通讯模式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8641715" y="5567680"/>
            <a:ext cx="6578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586085" y="5460365"/>
            <a:ext cx="601980" cy="21399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地址选择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0045700" y="5572125"/>
            <a:ext cx="5403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advTm="48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5030" y="705485"/>
            <a:ext cx="409448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Mu模块添加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389505"/>
            <a:ext cx="3514090" cy="2806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4865" y="4172585"/>
            <a:ext cx="991235" cy="1022985"/>
          </a:xfrm>
          <a:prstGeom prst="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lum bright="-6000" contrast="18000"/>
          </a:blip>
          <a:stretch>
            <a:fillRect/>
          </a:stretch>
        </p:blipFill>
        <p:spPr>
          <a:xfrm>
            <a:off x="4796790" y="1737995"/>
            <a:ext cx="3331210" cy="4109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lum bright="-6000" contrast="18000"/>
          </a:blip>
          <a:stretch>
            <a:fillRect/>
          </a:stretch>
        </p:blipFill>
        <p:spPr>
          <a:xfrm>
            <a:off x="784860" y="2389505"/>
            <a:ext cx="3554095" cy="2846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lum bright="-6000" contrast="18000"/>
          </a:blip>
          <a:stretch>
            <a:fillRect/>
          </a:stretch>
        </p:blipFill>
        <p:spPr>
          <a:xfrm>
            <a:off x="8595360" y="1759585"/>
            <a:ext cx="301561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" y="2068830"/>
            <a:ext cx="3910965" cy="3668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MU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传感器编程模块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0" y="197485"/>
            <a:ext cx="6111875" cy="650303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3830955" y="1557020"/>
            <a:ext cx="2397125" cy="1651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8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551D3B-34CA-4713-96DC-448B796AD596}"/>
              </a:ext>
            </a:extLst>
          </p:cNvPr>
          <p:cNvSpPr/>
          <p:nvPr/>
        </p:nvSpPr>
        <p:spPr>
          <a:xfrm>
            <a:off x="1115749" y="1166843"/>
            <a:ext cx="98646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项目简述：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利用单片机主控板（品牌不限）及其传感器设计某种器具的自动控制系统，完成相应的硬件搭建和程序设计。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比赛细则：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1)	</a:t>
            </a:r>
            <a:r>
              <a:rPr lang="zh-CN" altLang="en-US" sz="2400" dirty="0">
                <a:solidFill>
                  <a:schemeClr val="bg1"/>
                </a:solidFill>
              </a:rPr>
              <a:t>开发项目内容当场公布。按项目要求搭建电路和编制程序，是一个多任务项目。设计时间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小时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2)	</a:t>
            </a:r>
            <a:r>
              <a:rPr lang="zh-CN" altLang="en-US" sz="2400" dirty="0">
                <a:solidFill>
                  <a:schemeClr val="bg1"/>
                </a:solidFill>
              </a:rPr>
              <a:t>项目除单片机主控板、电源等必要硬件外，可能涉及到的传感器和控制对象见附录。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3)	</a:t>
            </a:r>
            <a:r>
              <a:rPr lang="zh-CN" altLang="en-US" sz="2400" dirty="0">
                <a:solidFill>
                  <a:schemeClr val="bg1"/>
                </a:solidFill>
              </a:rPr>
              <a:t>比赛制作时间结束时，</a:t>
            </a:r>
            <a:r>
              <a:rPr lang="zh-CN" altLang="en-US" sz="2400" dirty="0">
                <a:solidFill>
                  <a:srgbClr val="FF0000"/>
                </a:solidFill>
              </a:rPr>
              <a:t>所有载有程序的控制板上交</a:t>
            </a:r>
            <a:r>
              <a:rPr lang="zh-CN" altLang="en-US" sz="2400" dirty="0">
                <a:solidFill>
                  <a:schemeClr val="bg1"/>
                </a:solidFill>
              </a:rPr>
              <a:t>，由裁判保管，等待测试。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4)	</a:t>
            </a:r>
            <a:r>
              <a:rPr lang="zh-CN" altLang="en-US" sz="2400" dirty="0">
                <a:solidFill>
                  <a:srgbClr val="FF0000"/>
                </a:solidFill>
              </a:rPr>
              <a:t>开发时间也是一个评价因子</a:t>
            </a:r>
            <a:r>
              <a:rPr lang="zh-CN" altLang="en-US" sz="2400" dirty="0">
                <a:solidFill>
                  <a:schemeClr val="bg1"/>
                </a:solidFill>
              </a:rPr>
              <a:t>，因此一旦完成请及时上交，上交时间即为完成时间。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5)	</a:t>
            </a:r>
            <a:r>
              <a:rPr lang="zh-CN" altLang="en-US" sz="2400" dirty="0">
                <a:solidFill>
                  <a:srgbClr val="FF0000"/>
                </a:solidFill>
              </a:rPr>
              <a:t>主控板（包括扩展板）及所有硬件自备，编程电脑自备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1373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案例学习一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人脸心跳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78" y="2372995"/>
            <a:ext cx="362902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15" y="2372995"/>
            <a:ext cx="292544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0"/>
            <a:ext cx="11142345" cy="45262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任务：</a:t>
            </a: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当Mu识别到人脸后，</a:t>
            </a:r>
            <a:r>
              <a:rPr lang="en-US" altLang="zh-CN">
                <a:solidFill>
                  <a:schemeClr val="bg1"/>
                </a:solidFill>
              </a:rPr>
              <a:t>micro:bit</a:t>
            </a:r>
            <a:r>
              <a:rPr lang="zh-CN" altLang="en-US">
                <a:solidFill>
                  <a:schemeClr val="bg1"/>
                </a:solidFill>
              </a:rPr>
              <a:t>显示屏将显示爱心，且跳动三下。没有检测到人脸，则熄屏。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117600"/>
            <a:ext cx="9767570" cy="4519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定义心跳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15" y="1563370"/>
            <a:ext cx="3171825" cy="51517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定义心跳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45525" y="3493770"/>
            <a:ext cx="3450590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20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点击此处，可以自定义形状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6811010" y="3681095"/>
            <a:ext cx="18345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Mu的基本初始状态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15" y="1417955"/>
            <a:ext cx="5562600" cy="5248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6030" y="2165350"/>
            <a:ext cx="3025775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设置地址和通讯模式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76030" y="3028315"/>
            <a:ext cx="3025775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选择启用识别的功能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6565900" y="2540635"/>
            <a:ext cx="23101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565900" y="3258185"/>
            <a:ext cx="23101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程序示例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906905" y="213042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程序初始化</a:t>
            </a:r>
          </a:p>
        </p:txBody>
      </p:sp>
      <p:sp>
        <p:nvSpPr>
          <p:cNvPr id="3" name="菱形 2"/>
          <p:cNvSpPr/>
          <p:nvPr/>
        </p:nvSpPr>
        <p:spPr>
          <a:xfrm>
            <a:off x="1328420" y="311150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检测人脸？</a:t>
            </a:r>
          </a:p>
        </p:txBody>
      </p:sp>
      <p:cxnSp>
        <p:nvCxnSpPr>
          <p:cNvPr id="4" name="直接箭头连接符 3"/>
          <p:cNvCxnSpPr>
            <a:stCxn id="2" idx="2"/>
            <a:endCxn id="3" idx="0"/>
          </p:cNvCxnSpPr>
          <p:nvPr/>
        </p:nvCxnSpPr>
        <p:spPr>
          <a:xfrm>
            <a:off x="2663190" y="2634615"/>
            <a:ext cx="0" cy="4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906905" y="407733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心跳</a:t>
            </a:r>
            <a:r>
              <a:rPr lang="en-US" altLang="zh-CN" b="1">
                <a:solidFill>
                  <a:schemeClr val="tx1"/>
                </a:solidFill>
              </a:rPr>
              <a:t>3</a:t>
            </a:r>
            <a:r>
              <a:rPr lang="zh-CN" altLang="en-US" b="1">
                <a:solidFill>
                  <a:schemeClr val="tx1"/>
                </a:solidFill>
              </a:rPr>
              <a:t>次</a:t>
            </a:r>
          </a:p>
        </p:txBody>
      </p:sp>
      <p:cxnSp>
        <p:nvCxnSpPr>
          <p:cNvPr id="6" name="直接箭头连接符 5"/>
          <p:cNvCxnSpPr>
            <a:stCxn id="3" idx="2"/>
            <a:endCxn id="5" idx="0"/>
          </p:cNvCxnSpPr>
          <p:nvPr/>
        </p:nvCxnSpPr>
        <p:spPr>
          <a:xfrm>
            <a:off x="2663190" y="3601720"/>
            <a:ext cx="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997325" y="339280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498975" y="309753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熄灭点阵</a:t>
            </a:r>
          </a:p>
        </p:txBody>
      </p:sp>
      <p:cxnSp>
        <p:nvCxnSpPr>
          <p:cNvPr id="12" name="肘形连接符 11"/>
          <p:cNvCxnSpPr>
            <a:stCxn id="8" idx="3"/>
          </p:cNvCxnSpPr>
          <p:nvPr/>
        </p:nvCxnSpPr>
        <p:spPr>
          <a:xfrm flipH="1" flipV="1">
            <a:off x="2663825" y="2850515"/>
            <a:ext cx="3347085" cy="463550"/>
          </a:xfrm>
          <a:prstGeom prst="bentConnector3">
            <a:avLst>
              <a:gd name="adj1" fmla="val -71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5" idx="1"/>
          </p:cNvCxnSpPr>
          <p:nvPr/>
        </p:nvCxnSpPr>
        <p:spPr>
          <a:xfrm rot="10800000" flipH="1">
            <a:off x="1906905" y="2850515"/>
            <a:ext cx="756285" cy="1443355"/>
          </a:xfrm>
          <a:prstGeom prst="bentConnector4">
            <a:avLst>
              <a:gd name="adj1" fmla="val -145675"/>
              <a:gd name="adj2" fmla="val 9956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099560" y="332105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63825" y="367347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1038860"/>
            <a:ext cx="514667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拓展提升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0"/>
            <a:ext cx="11142345" cy="4526280"/>
          </a:xfrm>
        </p:spPr>
        <p:txBody>
          <a:bodyPr/>
          <a:lstStyle/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zh-CN" altLang="en-US">
                <a:solidFill>
                  <a:schemeClr val="bg1"/>
                </a:solidFill>
              </a:rPr>
              <a:t>如何提高检测的精度？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212850"/>
            <a:ext cx="5019675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案例学习二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你拿我猜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05" y="2399030"/>
            <a:ext cx="3876675" cy="2883535"/>
          </a:xfrm>
          <a:prstGeom prst="rect">
            <a:avLst/>
          </a:prstGeo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" y="2421255"/>
            <a:ext cx="5089525" cy="28613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0"/>
            <a:ext cx="11142345" cy="4526280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规则：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拿出一张数字卡纸，卡纸背面朝</a:t>
            </a:r>
            <a:r>
              <a:rPr lang="en-US" altLang="zh-CN">
                <a:solidFill>
                  <a:schemeClr val="bg1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，用Mu对着卡纸正面。</a:t>
            </a: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通过</a:t>
            </a:r>
            <a:r>
              <a:rPr lang="en-US" altLang="zh-CN">
                <a:solidFill>
                  <a:schemeClr val="bg1"/>
                </a:solidFill>
              </a:rPr>
              <a:t>micro:bit</a:t>
            </a:r>
            <a:r>
              <a:rPr lang="zh-CN" altLang="en-US">
                <a:solidFill>
                  <a:schemeClr val="bg1"/>
                </a:solidFill>
              </a:rPr>
              <a:t>板猜数字是多少。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定义数字检测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65" y="1278890"/>
            <a:ext cx="6936740" cy="5285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1FE82E-E91B-4DB1-9925-18EBA08F2BF8}"/>
              </a:ext>
            </a:extLst>
          </p:cNvPr>
          <p:cNvSpPr/>
          <p:nvPr/>
        </p:nvSpPr>
        <p:spPr>
          <a:xfrm>
            <a:off x="1115749" y="668685"/>
            <a:ext cx="9792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评分：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1)	</a:t>
            </a:r>
            <a:r>
              <a:rPr lang="zh-CN" altLang="en-US" sz="2400" dirty="0">
                <a:solidFill>
                  <a:schemeClr val="bg1"/>
                </a:solidFill>
              </a:rPr>
              <a:t>根据完成的任务量（符合项目要求）计算得分。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2)	</a:t>
            </a:r>
            <a:r>
              <a:rPr lang="zh-CN" altLang="en-US" sz="2400" dirty="0">
                <a:solidFill>
                  <a:schemeClr val="bg1"/>
                </a:solidFill>
              </a:rPr>
              <a:t>在完成相同任务的情况下，开发所用时间越短越好。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048132-6A00-46A4-93D9-93A4BB059E50}"/>
              </a:ext>
            </a:extLst>
          </p:cNvPr>
          <p:cNvSpPr/>
          <p:nvPr/>
        </p:nvSpPr>
        <p:spPr>
          <a:xfrm>
            <a:off x="1187754" y="2636945"/>
            <a:ext cx="4787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附录：自备硬件清单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1.	</a:t>
            </a:r>
            <a:r>
              <a:rPr lang="zh-CN" altLang="en-US" sz="2400" dirty="0">
                <a:solidFill>
                  <a:schemeClr val="bg1"/>
                </a:solidFill>
              </a:rPr>
              <a:t>单片机主控板；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2.	</a:t>
            </a:r>
            <a:r>
              <a:rPr lang="zh-CN" altLang="en-US" sz="2400" dirty="0">
                <a:solidFill>
                  <a:schemeClr val="bg1"/>
                </a:solidFill>
              </a:rPr>
              <a:t>必要的扩展板；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3.	</a:t>
            </a:r>
            <a:r>
              <a:rPr lang="zh-CN" altLang="en-US" sz="2400" dirty="0">
                <a:solidFill>
                  <a:srgbClr val="FF0000"/>
                </a:solidFill>
              </a:rPr>
              <a:t>语音识别</a:t>
            </a:r>
            <a:r>
              <a:rPr lang="zh-CN" altLang="en-US" sz="2400" dirty="0">
                <a:solidFill>
                  <a:schemeClr val="bg1"/>
                </a:solidFill>
              </a:rPr>
              <a:t>传感器；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4.	</a:t>
            </a:r>
            <a:r>
              <a:rPr lang="zh-CN" altLang="en-US" sz="2400" dirty="0">
                <a:solidFill>
                  <a:srgbClr val="FF0000"/>
                </a:solidFill>
              </a:rPr>
              <a:t>视觉识别</a:t>
            </a:r>
            <a:r>
              <a:rPr lang="zh-CN" altLang="en-US" sz="2400" dirty="0">
                <a:solidFill>
                  <a:schemeClr val="bg1"/>
                </a:solidFill>
              </a:rPr>
              <a:t>传感器（颜色和形状）；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5.	</a:t>
            </a:r>
            <a:r>
              <a:rPr lang="zh-CN" altLang="en-US" sz="2400" dirty="0">
                <a:solidFill>
                  <a:srgbClr val="FF0000"/>
                </a:solidFill>
              </a:rPr>
              <a:t>红外</a:t>
            </a:r>
            <a:r>
              <a:rPr lang="zh-CN" altLang="en-US" sz="2400" dirty="0">
                <a:solidFill>
                  <a:schemeClr val="bg1"/>
                </a:solidFill>
              </a:rPr>
              <a:t>传感器；</a:t>
            </a:r>
          </a:p>
          <a:p>
            <a:pPr marL="457200" indent="-457200">
              <a:buAutoNum type="arabicPeriod" startAt="6"/>
            </a:pPr>
            <a:r>
              <a:rPr lang="zh-CN" altLang="en-US" sz="2400" dirty="0">
                <a:solidFill>
                  <a:schemeClr val="bg1"/>
                </a:solidFill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</a:rPr>
              <a:t>超声</a:t>
            </a:r>
            <a:r>
              <a:rPr lang="zh-CN" altLang="en-US" sz="2400" dirty="0">
                <a:solidFill>
                  <a:schemeClr val="bg1"/>
                </a:solidFill>
              </a:rPr>
              <a:t>传感器；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7.	9g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舵机</a:t>
            </a:r>
            <a:r>
              <a:rPr lang="en-US" altLang="zh-CN" sz="2400" dirty="0">
                <a:solidFill>
                  <a:schemeClr val="bg1"/>
                </a:solidFill>
              </a:rPr>
              <a:t>×1</a:t>
            </a:r>
            <a:r>
              <a:rPr lang="zh-CN" altLang="en-US" sz="2400" dirty="0">
                <a:solidFill>
                  <a:schemeClr val="bg1"/>
                </a:solidFill>
              </a:rPr>
              <a:t>；（</a:t>
            </a:r>
            <a:r>
              <a:rPr lang="en-US" altLang="zh-CN" sz="2400" dirty="0">
                <a:solidFill>
                  <a:schemeClr val="bg1"/>
                </a:solidFill>
              </a:rPr>
              <a:t>0-180</a:t>
            </a:r>
            <a:r>
              <a:rPr lang="zh-CN" altLang="en-US" sz="2400" dirty="0">
                <a:solidFill>
                  <a:schemeClr val="bg1"/>
                </a:solidFill>
              </a:rPr>
              <a:t>度）</a:t>
            </a:r>
          </a:p>
          <a:p>
            <a:pPr marL="457200" indent="-457200">
              <a:buAutoNum type="arabicPeriod" startAt="6"/>
            </a:pP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BEED5B-2218-4C57-A0F4-E4D260F8BB4C}"/>
              </a:ext>
            </a:extLst>
          </p:cNvPr>
          <p:cNvSpPr/>
          <p:nvPr/>
        </p:nvSpPr>
        <p:spPr>
          <a:xfrm>
            <a:off x="6588129" y="2636945"/>
            <a:ext cx="4320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8.	</a:t>
            </a:r>
            <a:r>
              <a:rPr lang="zh-CN" altLang="en-US" sz="2400" dirty="0">
                <a:solidFill>
                  <a:schemeClr val="bg1"/>
                </a:solidFill>
              </a:rPr>
              <a:t>能够至少显示</a:t>
            </a:r>
            <a:r>
              <a:rPr lang="en-US" altLang="zh-CN" sz="2400" dirty="0">
                <a:solidFill>
                  <a:schemeClr val="bg1"/>
                </a:solidFill>
              </a:rPr>
              <a:t>0~4</a:t>
            </a:r>
            <a:r>
              <a:rPr lang="zh-CN" altLang="en-US" sz="2400" dirty="0">
                <a:solidFill>
                  <a:schemeClr val="bg1"/>
                </a:solidFill>
              </a:rPr>
              <a:t>数字的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显示</a:t>
            </a:r>
            <a:r>
              <a:rPr lang="zh-CN" altLang="en-US" sz="2400" dirty="0">
                <a:solidFill>
                  <a:schemeClr val="bg1"/>
                </a:solidFill>
              </a:rPr>
              <a:t>配件（数码管、</a:t>
            </a:r>
            <a:r>
              <a:rPr lang="en-US" altLang="zh-CN" sz="2400" dirty="0">
                <a:solidFill>
                  <a:schemeClr val="bg1"/>
                </a:solidFill>
              </a:rPr>
              <a:t>LED</a:t>
            </a:r>
            <a:r>
              <a:rPr lang="zh-CN" altLang="en-US" sz="2400" dirty="0">
                <a:solidFill>
                  <a:schemeClr val="bg1"/>
                </a:solidFill>
              </a:rPr>
              <a:t>矩阵、</a:t>
            </a:r>
            <a:r>
              <a:rPr lang="en-US" altLang="zh-CN" sz="2400" dirty="0">
                <a:solidFill>
                  <a:schemeClr val="bg1"/>
                </a:solidFill>
              </a:rPr>
              <a:t>LCD</a:t>
            </a:r>
            <a:r>
              <a:rPr lang="zh-CN" altLang="en-US" sz="2400" dirty="0">
                <a:solidFill>
                  <a:schemeClr val="bg1"/>
                </a:solidFill>
              </a:rPr>
              <a:t>液晶屏等均可）；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9.	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蜂鸣器</a:t>
            </a:r>
            <a:r>
              <a:rPr lang="en-US" altLang="zh-CN" sz="2400" dirty="0">
                <a:solidFill>
                  <a:schemeClr val="bg1"/>
                </a:solidFill>
              </a:rPr>
              <a:t>X1;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10.	</a:t>
            </a:r>
            <a:r>
              <a:rPr lang="zh-CN" altLang="en-US" sz="2400" dirty="0">
                <a:solidFill>
                  <a:srgbClr val="FF0000"/>
                </a:solidFill>
              </a:rPr>
              <a:t>按键</a:t>
            </a:r>
            <a:r>
              <a:rPr lang="en-US" altLang="zh-CN" sz="2400" dirty="0">
                <a:solidFill>
                  <a:schemeClr val="bg1"/>
                </a:solidFill>
              </a:rPr>
              <a:t>×1</a:t>
            </a:r>
            <a:r>
              <a:rPr lang="zh-CN" altLang="en-US" sz="2400" dirty="0">
                <a:solidFill>
                  <a:schemeClr val="bg1"/>
                </a:solidFill>
              </a:rPr>
              <a:t>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11.	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红色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LED</a:t>
            </a:r>
            <a:r>
              <a:rPr lang="en-US" altLang="zh-CN" sz="2400" dirty="0">
                <a:solidFill>
                  <a:schemeClr val="bg1"/>
                </a:solidFill>
              </a:rPr>
              <a:t>×1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12.	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绿色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LED</a:t>
            </a:r>
            <a:r>
              <a:rPr lang="en-US" altLang="zh-CN" sz="2400" dirty="0">
                <a:solidFill>
                  <a:schemeClr val="bg1"/>
                </a:solidFill>
              </a:rPr>
              <a:t>×1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13.	</a:t>
            </a:r>
            <a:r>
              <a:rPr lang="zh-CN" altLang="en-US" sz="2400" dirty="0">
                <a:solidFill>
                  <a:schemeClr val="bg1"/>
                </a:solidFill>
              </a:rPr>
              <a:t>连线若干；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14.	</a:t>
            </a:r>
            <a:r>
              <a:rPr lang="zh-CN" altLang="en-US" sz="2400" dirty="0">
                <a:solidFill>
                  <a:schemeClr val="bg1"/>
                </a:solidFill>
              </a:rPr>
              <a:t>主控板及其他硬件所需电源。</a:t>
            </a:r>
          </a:p>
        </p:txBody>
      </p:sp>
    </p:spTree>
    <p:extLst>
      <p:ext uri="{BB962C8B-B14F-4D97-AF65-F5344CB8AC3E}">
        <p14:creationId xmlns:p14="http://schemas.microsoft.com/office/powerpoint/2010/main" val="4170429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程序示例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906905" y="169989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程序初始化</a:t>
            </a:r>
          </a:p>
        </p:txBody>
      </p:sp>
      <p:sp>
        <p:nvSpPr>
          <p:cNvPr id="15" name="菱形 14"/>
          <p:cNvSpPr/>
          <p:nvPr/>
        </p:nvSpPr>
        <p:spPr>
          <a:xfrm>
            <a:off x="1328420" y="268097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数字卡片？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2663190" y="2275840"/>
            <a:ext cx="0" cy="4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2"/>
            <a:endCxn id="17" idx="0"/>
          </p:cNvCxnSpPr>
          <p:nvPr/>
        </p:nvCxnSpPr>
        <p:spPr>
          <a:xfrm>
            <a:off x="2663190" y="3171190"/>
            <a:ext cx="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97325" y="296227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498975" y="266700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熄灭点阵</a:t>
            </a:r>
          </a:p>
        </p:txBody>
      </p:sp>
      <p:cxnSp>
        <p:nvCxnSpPr>
          <p:cNvPr id="21" name="肘形连接符 20"/>
          <p:cNvCxnSpPr>
            <a:stCxn id="20" idx="3"/>
          </p:cNvCxnSpPr>
          <p:nvPr/>
        </p:nvCxnSpPr>
        <p:spPr>
          <a:xfrm flipH="1" flipV="1">
            <a:off x="2663825" y="2419985"/>
            <a:ext cx="3347085" cy="463550"/>
          </a:xfrm>
          <a:prstGeom prst="bentConnector3">
            <a:avLst>
              <a:gd name="adj1" fmla="val -71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099560" y="289052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63825" y="326834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sp>
        <p:nvSpPr>
          <p:cNvPr id="25" name="菱形 24"/>
          <p:cNvSpPr/>
          <p:nvPr/>
        </p:nvSpPr>
        <p:spPr>
          <a:xfrm>
            <a:off x="1328420" y="357505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</a:t>
            </a:r>
            <a:r>
              <a:rPr lang="en-US" altLang="zh-CN" b="1">
                <a:solidFill>
                  <a:schemeClr val="tx1"/>
                </a:solidFill>
              </a:rPr>
              <a:t>0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26" name="直接箭头连接符 25"/>
          <p:cNvCxnSpPr>
            <a:stCxn id="25" idx="2"/>
            <a:endCxn id="28" idx="0"/>
          </p:cNvCxnSpPr>
          <p:nvPr/>
        </p:nvCxnSpPr>
        <p:spPr>
          <a:xfrm>
            <a:off x="2663190" y="4137025"/>
            <a:ext cx="0" cy="426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647315" y="423100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28" name="菱形 27"/>
          <p:cNvSpPr/>
          <p:nvPr/>
        </p:nvSpPr>
        <p:spPr>
          <a:xfrm>
            <a:off x="1328420" y="456311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29" name="直接箭头连接符 28"/>
          <p:cNvCxnSpPr>
            <a:stCxn id="28" idx="2"/>
            <a:endCxn id="31" idx="0"/>
          </p:cNvCxnSpPr>
          <p:nvPr/>
        </p:nvCxnSpPr>
        <p:spPr>
          <a:xfrm flipH="1">
            <a:off x="2652395" y="5125085"/>
            <a:ext cx="10795" cy="417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63825" y="518096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31" name="菱形 30"/>
          <p:cNvSpPr/>
          <p:nvPr/>
        </p:nvSpPr>
        <p:spPr>
          <a:xfrm>
            <a:off x="1317625" y="5542915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</a:t>
            </a:r>
            <a:r>
              <a:rPr lang="en-US" altLang="zh-CN" b="1">
                <a:solidFill>
                  <a:schemeClr val="tx1"/>
                </a:solidFill>
              </a:rPr>
              <a:t>2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498975" y="354965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micro:bit</a:t>
            </a:r>
            <a:r>
              <a:rPr lang="zh-CN" altLang="en-US" b="1">
                <a:solidFill>
                  <a:schemeClr val="tx1"/>
                </a:solidFill>
              </a:rPr>
              <a:t>显示</a:t>
            </a:r>
            <a:r>
              <a:rPr lang="en-US" altLang="zh-CN" b="1">
                <a:solidFill>
                  <a:schemeClr val="tx1"/>
                </a:solidFill>
              </a:rPr>
              <a:t>“0”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54170" y="361061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997325" y="385635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482465" y="453771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micro:bit</a:t>
            </a:r>
            <a:r>
              <a:rPr lang="zh-CN" altLang="en-US" b="1">
                <a:solidFill>
                  <a:schemeClr val="tx1"/>
                </a:solidFill>
              </a:rPr>
              <a:t>显示</a:t>
            </a:r>
            <a:r>
              <a:rPr lang="en-US" altLang="zh-CN" b="1">
                <a:solidFill>
                  <a:schemeClr val="tx1"/>
                </a:solidFill>
              </a:rPr>
              <a:t>“1”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137660" y="459867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980815" y="484441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4465955" y="552577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micro:bit</a:t>
            </a:r>
            <a:r>
              <a:rPr lang="zh-CN" altLang="en-US" b="1">
                <a:solidFill>
                  <a:schemeClr val="tx1"/>
                </a:solidFill>
              </a:rPr>
              <a:t>显示</a:t>
            </a:r>
            <a:r>
              <a:rPr lang="en-US" altLang="zh-CN" b="1">
                <a:solidFill>
                  <a:schemeClr val="tx1"/>
                </a:solidFill>
              </a:rPr>
              <a:t>“2”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121150" y="558673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964305" y="583247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8" idx="2"/>
            <a:endCxn id="15" idx="1"/>
          </p:cNvCxnSpPr>
          <p:nvPr/>
        </p:nvCxnSpPr>
        <p:spPr>
          <a:xfrm rot="5400000" flipH="1">
            <a:off x="1705610" y="2585085"/>
            <a:ext cx="3139440" cy="3893820"/>
          </a:xfrm>
          <a:prstGeom prst="bentConnector4">
            <a:avLst>
              <a:gd name="adj1" fmla="val -7585"/>
              <a:gd name="adj2" fmla="val 1061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5" idx="3"/>
          </p:cNvCxnSpPr>
          <p:nvPr/>
        </p:nvCxnSpPr>
        <p:spPr>
          <a:xfrm flipH="1">
            <a:off x="5222240" y="4826000"/>
            <a:ext cx="772160" cy="1483360"/>
          </a:xfrm>
          <a:prstGeom prst="bentConnector4">
            <a:avLst>
              <a:gd name="adj1" fmla="val -30839"/>
              <a:gd name="adj2" fmla="val 1020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32" idx="3"/>
          </p:cNvCxnSpPr>
          <p:nvPr/>
        </p:nvCxnSpPr>
        <p:spPr>
          <a:xfrm>
            <a:off x="6010910" y="3837940"/>
            <a:ext cx="217170" cy="988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>
            <a:stCxn id="31" idx="2"/>
          </p:cNvCxnSpPr>
          <p:nvPr/>
        </p:nvCxnSpPr>
        <p:spPr>
          <a:xfrm flipH="1">
            <a:off x="2647315" y="6104890"/>
            <a:ext cx="5080" cy="204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575560" y="609727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05" y="1085215"/>
            <a:ext cx="4981575" cy="501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/>
      <p:bldP spid="24" grpId="0"/>
      <p:bldP spid="25" grpId="0" animBg="1"/>
      <p:bldP spid="27" grpId="0"/>
      <p:bldP spid="28" grpId="0" animBg="1"/>
      <p:bldP spid="30" grpId="0"/>
      <p:bldP spid="31" grpId="0" animBg="1"/>
      <p:bldP spid="32" grpId="0" animBg="1"/>
      <p:bldP spid="33" grpId="0"/>
      <p:bldP spid="35" grpId="0" animBg="1"/>
      <p:bldP spid="36" grpId="0"/>
      <p:bldP spid="38" grpId="0" animBg="1"/>
      <p:bldP spid="39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拓展练习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计算器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2421255"/>
            <a:ext cx="3876675" cy="2883535"/>
          </a:xfrm>
          <a:prstGeom prst="rect">
            <a:avLst/>
          </a:prstGeom>
        </p:spPr>
      </p:pic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95" y="2390140"/>
            <a:ext cx="3693795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0"/>
            <a:ext cx="11142345" cy="4526280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任务：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设计一个可以将两个数据进行加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减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乘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除的程序，将结果显示在</a:t>
            </a:r>
            <a:r>
              <a:rPr lang="en-US" altLang="zh-CN">
                <a:solidFill>
                  <a:schemeClr val="bg1"/>
                </a:solidFill>
              </a:rPr>
              <a:t>Micro:bit</a:t>
            </a:r>
            <a:r>
              <a:rPr lang="zh-CN" altLang="en-US">
                <a:solidFill>
                  <a:schemeClr val="bg1"/>
                </a:solidFill>
              </a:rPr>
              <a:t>板上。</a:t>
            </a: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提示：</a:t>
            </a: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4314190"/>
            <a:ext cx="6824345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程序示例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117600" y="141287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程序初始化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1802130" y="1988820"/>
            <a:ext cx="0" cy="476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2"/>
          </p:cNvCxnSpPr>
          <p:nvPr/>
        </p:nvCxnSpPr>
        <p:spPr>
          <a:xfrm>
            <a:off x="1873885" y="2884170"/>
            <a:ext cx="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endCxn id="4" idx="3"/>
          </p:cNvCxnSpPr>
          <p:nvPr/>
        </p:nvCxnSpPr>
        <p:spPr>
          <a:xfrm rot="10800000">
            <a:off x="2618105" y="2609850"/>
            <a:ext cx="4835525" cy="940435"/>
          </a:xfrm>
          <a:prstGeom prst="bentConnector3">
            <a:avLst>
              <a:gd name="adj1" fmla="val -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菱形 24"/>
          <p:cNvSpPr/>
          <p:nvPr/>
        </p:nvSpPr>
        <p:spPr>
          <a:xfrm>
            <a:off x="539115" y="328803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A</a:t>
            </a:r>
            <a:r>
              <a:rPr lang="zh-CN" altLang="en-US" b="1">
                <a:solidFill>
                  <a:schemeClr val="tx1"/>
                </a:solidFill>
              </a:rPr>
              <a:t>按下？</a:t>
            </a:r>
          </a:p>
        </p:txBody>
      </p:sp>
      <p:cxnSp>
        <p:nvCxnSpPr>
          <p:cNvPr id="26" name="直接箭头连接符 25"/>
          <p:cNvCxnSpPr>
            <a:stCxn id="25" idx="2"/>
            <a:endCxn id="28" idx="0"/>
          </p:cNvCxnSpPr>
          <p:nvPr/>
        </p:nvCxnSpPr>
        <p:spPr>
          <a:xfrm>
            <a:off x="1873885" y="3850005"/>
            <a:ext cx="0" cy="426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863090" y="389763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28" name="菱形 27"/>
          <p:cNvSpPr/>
          <p:nvPr/>
        </p:nvSpPr>
        <p:spPr>
          <a:xfrm>
            <a:off x="539115" y="427609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</a:t>
            </a:r>
            <a:r>
              <a:rPr lang="zh-CN" altLang="en-US" b="1">
                <a:solidFill>
                  <a:schemeClr val="tx1"/>
                </a:solidFill>
              </a:rPr>
              <a:t>按下？</a:t>
            </a:r>
          </a:p>
        </p:txBody>
      </p:sp>
      <p:cxnSp>
        <p:nvCxnSpPr>
          <p:cNvPr id="29" name="直接箭头连接符 28"/>
          <p:cNvCxnSpPr>
            <a:stCxn id="28" idx="2"/>
            <a:endCxn id="9" idx="0"/>
          </p:cNvCxnSpPr>
          <p:nvPr/>
        </p:nvCxnSpPr>
        <p:spPr>
          <a:xfrm>
            <a:off x="1873885" y="4838065"/>
            <a:ext cx="0" cy="417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874520" y="489394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709670" y="326263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等待检测到数字卡片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4865" y="332359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208020" y="356933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3693160" y="425069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等待检测到数字卡片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48355" y="431165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191510" y="455739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106805" y="232219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显示</a:t>
            </a:r>
            <a:r>
              <a:rPr lang="en-US" altLang="zh-CN" b="1">
                <a:solidFill>
                  <a:schemeClr val="tx1"/>
                </a:solidFill>
              </a:rPr>
              <a:t>“x+y”</a:t>
            </a:r>
          </a:p>
        </p:txBody>
      </p:sp>
      <p:cxnSp>
        <p:nvCxnSpPr>
          <p:cNvPr id="5" name="直接箭头连接符 4"/>
          <p:cNvCxnSpPr>
            <a:stCxn id="32" idx="3"/>
            <a:endCxn id="6" idx="1"/>
          </p:cNvCxnSpPr>
          <p:nvPr/>
        </p:nvCxnSpPr>
        <p:spPr>
          <a:xfrm>
            <a:off x="5221605" y="3550920"/>
            <a:ext cx="4737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695315" y="326263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检测到的卡片赋值到</a:t>
            </a:r>
            <a:r>
              <a:rPr lang="en-US" altLang="zh-CN" b="1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" name="直接箭头连接符 6"/>
          <p:cNvCxnSpPr>
            <a:stCxn id="35" idx="3"/>
          </p:cNvCxnSpPr>
          <p:nvPr/>
        </p:nvCxnSpPr>
        <p:spPr>
          <a:xfrm>
            <a:off x="5133340" y="4538980"/>
            <a:ext cx="7207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695315" y="425069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检测到的卡片赋值到</a:t>
            </a:r>
            <a:r>
              <a:rPr lang="en-US" altLang="zh-CN" b="1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菱形 8"/>
          <p:cNvSpPr/>
          <p:nvPr/>
        </p:nvSpPr>
        <p:spPr>
          <a:xfrm>
            <a:off x="539115" y="5255895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A+B</a:t>
            </a:r>
            <a:r>
              <a:rPr lang="zh-CN" altLang="en-US" sz="1600" b="1">
                <a:solidFill>
                  <a:schemeClr val="tx1"/>
                </a:solidFill>
              </a:rPr>
              <a:t>按下？</a:t>
            </a:r>
          </a:p>
        </p:txBody>
      </p:sp>
      <p:cxnSp>
        <p:nvCxnSpPr>
          <p:cNvPr id="11" name="肘形连接符 10"/>
          <p:cNvCxnSpPr/>
          <p:nvPr/>
        </p:nvCxnSpPr>
        <p:spPr>
          <a:xfrm flipV="1">
            <a:off x="7207250" y="3550920"/>
            <a:ext cx="247015" cy="988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3"/>
            <a:endCxn id="17" idx="1"/>
          </p:cNvCxnSpPr>
          <p:nvPr/>
        </p:nvCxnSpPr>
        <p:spPr>
          <a:xfrm flipV="1">
            <a:off x="3208020" y="5530215"/>
            <a:ext cx="50165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382645" y="525145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709670" y="524192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x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y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清零</a:t>
            </a:r>
          </a:p>
        </p:txBody>
      </p:sp>
      <p:cxnSp>
        <p:nvCxnSpPr>
          <p:cNvPr id="22" name="肘形连接符 21"/>
          <p:cNvCxnSpPr>
            <a:stCxn id="17" idx="3"/>
          </p:cNvCxnSpPr>
          <p:nvPr/>
        </p:nvCxnSpPr>
        <p:spPr>
          <a:xfrm flipV="1">
            <a:off x="5221605" y="4538980"/>
            <a:ext cx="2232660" cy="991235"/>
          </a:xfrm>
          <a:prstGeom prst="bentConnector3">
            <a:avLst>
              <a:gd name="adj1" fmla="val 9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/>
          <p:nvPr/>
        </p:nvCxnSpPr>
        <p:spPr>
          <a:xfrm rot="10800000" flipH="1">
            <a:off x="539115" y="2610485"/>
            <a:ext cx="567690" cy="2926715"/>
          </a:xfrm>
          <a:prstGeom prst="bentConnector3">
            <a:avLst>
              <a:gd name="adj1" fmla="val -419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>
            <a:stCxn id="6" idx="3"/>
          </p:cNvCxnSpPr>
          <p:nvPr/>
        </p:nvCxnSpPr>
        <p:spPr>
          <a:xfrm>
            <a:off x="7207250" y="3550920"/>
            <a:ext cx="246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55905" y="525145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lum bright="-6000" contrast="18000"/>
          </a:blip>
          <a:stretch>
            <a:fillRect/>
          </a:stretch>
        </p:blipFill>
        <p:spPr>
          <a:xfrm>
            <a:off x="116840" y="1189355"/>
            <a:ext cx="11933555" cy="5661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265" y="1065530"/>
            <a:ext cx="8181975" cy="28670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265" y="4076065"/>
            <a:ext cx="8191500" cy="28098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卡片对应标签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140" y="1649095"/>
            <a:ext cx="8153400" cy="22955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140" y="4232910"/>
            <a:ext cx="8132445" cy="14928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颜色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球体对应标签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拓展练习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交通卡片的运用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停车位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9533"/>
          <a:stretch>
            <a:fillRect/>
          </a:stretch>
        </p:blipFill>
        <p:spPr>
          <a:xfrm>
            <a:off x="3704590" y="2241550"/>
            <a:ext cx="4762500" cy="43084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案例学习三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</a:rPr>
              <a:t>“</a:t>
            </a:r>
            <a:r>
              <a:rPr lang="zh-CN" altLang="en-US">
                <a:solidFill>
                  <a:schemeClr val="bg1"/>
                </a:solidFill>
              </a:rPr>
              <a:t>颜色识别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探究光的三原色</a:t>
            </a:r>
            <a:r>
              <a:rPr lang="en-US" altLang="zh-CN">
                <a:solidFill>
                  <a:schemeClr val="bg1"/>
                </a:solidFill>
              </a:rPr>
              <a:t>”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95" y="2313940"/>
            <a:ext cx="7244080" cy="40747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任务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、用Mu识别任意一种颜色，获取此颜色中红色的成分；</a:t>
            </a: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、将红色成分的多少，用红色的</a:t>
            </a:r>
            <a:r>
              <a:rPr lang="en-US" altLang="zh-CN">
                <a:solidFill>
                  <a:schemeClr val="bg1"/>
                </a:solidFill>
              </a:rPr>
              <a:t>LED</a:t>
            </a:r>
            <a:r>
              <a:rPr lang="zh-CN" altLang="en-US">
                <a:solidFill>
                  <a:schemeClr val="bg1"/>
                </a:solidFill>
              </a:rPr>
              <a:t>的亮度表现出来。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l="2742" t="21625" r="2432" b="8241"/>
          <a:stretch>
            <a:fillRect/>
          </a:stretch>
        </p:blipFill>
        <p:spPr>
          <a:xfrm>
            <a:off x="2877185" y="4857750"/>
            <a:ext cx="6412865" cy="762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155690" y="4959985"/>
            <a:ext cx="1224280" cy="55689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点亮小灯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l="2742" t="21625" r="2432" b="8241"/>
          <a:stretch>
            <a:fillRect/>
          </a:stretch>
        </p:blipFill>
        <p:spPr>
          <a:xfrm>
            <a:off x="2877185" y="4857750"/>
            <a:ext cx="6412865" cy="762000"/>
          </a:xfrm>
          <a:prstGeom prst="rect">
            <a:avLst/>
          </a:prstGeom>
        </p:spPr>
      </p:pic>
      <p:sp>
        <p:nvSpPr>
          <p:cNvPr id="7" name="加号 6"/>
          <p:cNvSpPr/>
          <p:nvPr/>
        </p:nvSpPr>
        <p:spPr>
          <a:xfrm>
            <a:off x="5471160" y="3475355"/>
            <a:ext cx="1224280" cy="1224280"/>
          </a:xfrm>
          <a:prstGeom prst="mathPlus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55" y="2014220"/>
            <a:ext cx="7019290" cy="14611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91610" y="5946775"/>
            <a:ext cx="4188460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注：小灯亮度的模拟数值（</a:t>
            </a:r>
            <a:r>
              <a:rPr kumimoji="0" lang="en-US" altLang="zh-CN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0-255</a:t>
            </a:r>
            <a:r>
              <a:rPr kumimoji="0"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器材清单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19835" y="3244850"/>
            <a:ext cx="139827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声音传感器（模拟）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252122">
                  <a:alpha val="100000"/>
                </a:srgbClr>
              </a:clrFrom>
              <a:clrTo>
                <a:srgbClr val="25212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" y="1417955"/>
            <a:ext cx="1699260" cy="1699260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>
                  <a:alpha val="100000"/>
                </a:srgbClr>
              </a:clrFrom>
              <a:clrTo>
                <a:srgbClr val="2B2B2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6645" y="1417955"/>
            <a:ext cx="1698625" cy="1698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36645" y="3244850"/>
            <a:ext cx="169862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超声波传感器</a:t>
            </a:r>
          </a:p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（模拟）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0579" r="15687"/>
          <a:stretch>
            <a:fillRect/>
          </a:stretch>
        </p:blipFill>
        <p:spPr>
          <a:xfrm>
            <a:off x="6212205" y="1417955"/>
            <a:ext cx="1590040" cy="17037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文本框 8"/>
          <p:cNvSpPr txBox="1"/>
          <p:nvPr/>
        </p:nvSpPr>
        <p:spPr>
          <a:xfrm>
            <a:off x="6457950" y="3244850"/>
            <a:ext cx="109855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按钮模块（数字）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830" y="1417320"/>
            <a:ext cx="1699260" cy="169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42680" y="3244850"/>
            <a:ext cx="155956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视觉传感器</a:t>
            </a:r>
          </a:p>
          <a:p>
            <a:pPr algn="ctr"/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（人工智能）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1095" y="5863590"/>
            <a:ext cx="139827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金属</a:t>
            </a:r>
            <a:r>
              <a:rPr kumimoji="0" lang="en-US" altLang="zh-CN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9g</a:t>
            </a:r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舵机</a:t>
            </a:r>
          </a:p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</a:t>
            </a:r>
            <a:r>
              <a:rPr kumimoji="0" lang="en-US" altLang="zh-CN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0~180</a:t>
            </a:r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l="15615" r="8973"/>
          <a:stretch>
            <a:fillRect/>
          </a:stretch>
        </p:blipFill>
        <p:spPr>
          <a:xfrm>
            <a:off x="4800600" y="4101465"/>
            <a:ext cx="1699260" cy="1550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rcRect l="3908" r="36114"/>
          <a:stretch>
            <a:fillRect/>
          </a:stretch>
        </p:blipFill>
        <p:spPr>
          <a:xfrm>
            <a:off x="7056120" y="4101465"/>
            <a:ext cx="2465705" cy="15506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89520" y="5863590"/>
            <a:ext cx="139827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红绿</a:t>
            </a:r>
            <a:r>
              <a:rPr kumimoji="0" lang="en-US" altLang="zh-CN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LED</a:t>
            </a:r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灯</a:t>
            </a:r>
          </a:p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</a:t>
            </a:r>
            <a:r>
              <a:rPr kumimoji="0" lang="en-US" altLang="zh-CN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0~255</a:t>
            </a:r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30" y="4102100"/>
            <a:ext cx="1550035" cy="1550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73630" y="5863590"/>
            <a:ext cx="1398270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蜂鸣器模块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程序参考</a:t>
            </a:r>
          </a:p>
        </p:txBody>
      </p:sp>
      <p:cxnSp>
        <p:nvCxnSpPr>
          <p:cNvPr id="18" name="直接箭头连接符 17"/>
          <p:cNvCxnSpPr>
            <a:stCxn id="4" idx="2"/>
            <a:endCxn id="25" idx="0"/>
          </p:cNvCxnSpPr>
          <p:nvPr/>
        </p:nvCxnSpPr>
        <p:spPr>
          <a:xfrm>
            <a:off x="2508885" y="2611120"/>
            <a:ext cx="10795" cy="389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菱形 24"/>
          <p:cNvSpPr/>
          <p:nvPr/>
        </p:nvSpPr>
        <p:spPr>
          <a:xfrm>
            <a:off x="1184910" y="300101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颜色识别？</a:t>
            </a:r>
          </a:p>
        </p:txBody>
      </p:sp>
      <p:cxnSp>
        <p:nvCxnSpPr>
          <p:cNvPr id="26" name="直接箭头连接符 25"/>
          <p:cNvCxnSpPr>
            <a:stCxn id="25" idx="2"/>
            <a:endCxn id="32" idx="0"/>
          </p:cNvCxnSpPr>
          <p:nvPr/>
        </p:nvCxnSpPr>
        <p:spPr>
          <a:xfrm>
            <a:off x="2519680" y="3562985"/>
            <a:ext cx="635" cy="426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508885" y="361061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1764030" y="398907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获取红色通道数值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752600" y="203517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程序初始化</a:t>
            </a:r>
          </a:p>
        </p:txBody>
      </p:sp>
      <p:cxnSp>
        <p:nvCxnSpPr>
          <p:cNvPr id="5" name="直接箭头连接符 4"/>
          <p:cNvCxnSpPr>
            <a:stCxn id="32" idx="2"/>
            <a:endCxn id="6" idx="0"/>
          </p:cNvCxnSpPr>
          <p:nvPr/>
        </p:nvCxnSpPr>
        <p:spPr>
          <a:xfrm flipH="1">
            <a:off x="2508885" y="4565015"/>
            <a:ext cx="11430" cy="459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752600" y="502475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点亮</a:t>
            </a:r>
            <a:r>
              <a:rPr lang="en-US" altLang="zh-CN" b="1">
                <a:solidFill>
                  <a:schemeClr val="tx1"/>
                </a:solidFill>
              </a:rPr>
              <a:t>LED</a:t>
            </a:r>
            <a:r>
              <a:rPr lang="zh-CN" altLang="en-US" b="1">
                <a:solidFill>
                  <a:schemeClr val="tx1"/>
                </a:solidFill>
              </a:rPr>
              <a:t>灯</a:t>
            </a:r>
          </a:p>
        </p:txBody>
      </p:sp>
      <p:cxnSp>
        <p:nvCxnSpPr>
          <p:cNvPr id="3" name="肘形连接符 2"/>
          <p:cNvCxnSpPr>
            <a:stCxn id="6" idx="2"/>
            <a:endCxn id="25" idx="1"/>
          </p:cNvCxnSpPr>
          <p:nvPr/>
        </p:nvCxnSpPr>
        <p:spPr>
          <a:xfrm rot="5400000" flipH="1">
            <a:off x="687705" y="3778885"/>
            <a:ext cx="2318385" cy="1323975"/>
          </a:xfrm>
          <a:prstGeom prst="bentConnector4">
            <a:avLst>
              <a:gd name="adj1" fmla="val -10271"/>
              <a:gd name="adj2" fmla="val 1179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lum bright="-6000" contrast="18000"/>
          </a:blip>
          <a:stretch>
            <a:fillRect/>
          </a:stretch>
        </p:blipFill>
        <p:spPr>
          <a:xfrm>
            <a:off x="5928995" y="1730375"/>
            <a:ext cx="5286375" cy="40671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819265" y="5932805"/>
            <a:ext cx="3505200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读取识别颜色的三原色通道程序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拓展练习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颜色检测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确定颜色的坐标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5" y="2157730"/>
            <a:ext cx="4519930" cy="3411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47485" y="3263900"/>
            <a:ext cx="4906010" cy="119888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kumimoji="0"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检测框最小宽度（默认 6），</a:t>
            </a:r>
          </a:p>
          <a:p>
            <a:r>
              <a:rPr kumimoji="0"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检测框最小高度（默认 8），</a:t>
            </a:r>
          </a:p>
          <a:p>
            <a:r>
              <a:rPr kumimoji="0"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颜色标签（默认 3：红色）。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60" y="1214120"/>
            <a:ext cx="9134475" cy="4429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41535" y="4745990"/>
            <a:ext cx="205994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zh-CN" altLang="en-US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读取检测颜色的坐标并映射到点阵屏的坐标。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597400" y="3140710"/>
            <a:ext cx="7531735" cy="134366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2"/>
            <a:endCxn id="7" idx="1"/>
          </p:cNvCxnSpPr>
          <p:nvPr/>
        </p:nvCxnSpPr>
        <p:spPr>
          <a:xfrm>
            <a:off x="8363585" y="4484370"/>
            <a:ext cx="1377950" cy="5226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440cd5313a1273d175a16ddad951765a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727" y="1165227"/>
            <a:ext cx="2564712" cy="45259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案例学习四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</a:rPr>
              <a:t>球体识别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小猫玩球</a:t>
            </a:r>
          </a:p>
        </p:txBody>
      </p:sp>
      <p:pic>
        <p:nvPicPr>
          <p:cNvPr id="2" name="b324b61b615350c4229a842c79d2432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6250" b="6389"/>
          <a:stretch>
            <a:fillRect/>
          </a:stretch>
        </p:blipFill>
        <p:spPr>
          <a:xfrm>
            <a:off x="4065270" y="2486025"/>
            <a:ext cx="3886200" cy="393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任务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、将Mu的界面分为三个部分（左、中、右）</a:t>
            </a: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、通过判断球的位置，驱动舵机转向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对Mu画面的划分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7135" y="1409065"/>
            <a:ext cx="9753600" cy="28924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-6000" contrast="18000"/>
          </a:blip>
          <a:stretch>
            <a:fillRect/>
          </a:stretch>
        </p:blipFill>
        <p:spPr>
          <a:xfrm>
            <a:off x="221615" y="4445000"/>
            <a:ext cx="11701780" cy="242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定义左、中、右、回正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40" y="1117600"/>
            <a:ext cx="8763000" cy="56197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程序参考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74090" y="1556385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程序初始化</a:t>
            </a:r>
          </a:p>
        </p:txBody>
      </p:sp>
      <p:sp>
        <p:nvSpPr>
          <p:cNvPr id="15" name="菱形 14"/>
          <p:cNvSpPr/>
          <p:nvPr/>
        </p:nvSpPr>
        <p:spPr>
          <a:xfrm>
            <a:off x="395605" y="253746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识别球体？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1730375" y="2132330"/>
            <a:ext cx="0" cy="4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5" idx="2"/>
          </p:cNvCxnSpPr>
          <p:nvPr/>
        </p:nvCxnSpPr>
        <p:spPr>
          <a:xfrm>
            <a:off x="1730375" y="3027680"/>
            <a:ext cx="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5" idx="3"/>
          </p:cNvCxnSpPr>
          <p:nvPr/>
        </p:nvCxnSpPr>
        <p:spPr>
          <a:xfrm flipH="1" flipV="1">
            <a:off x="1731010" y="2276475"/>
            <a:ext cx="1333500" cy="542290"/>
          </a:xfrm>
          <a:prstGeom prst="bentConnector3">
            <a:avLst>
              <a:gd name="adj1" fmla="val -1785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66745" y="274701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731010" y="312483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sp>
        <p:nvSpPr>
          <p:cNvPr id="28" name="菱形 27"/>
          <p:cNvSpPr/>
          <p:nvPr/>
        </p:nvSpPr>
        <p:spPr>
          <a:xfrm>
            <a:off x="395605" y="343154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x&lt;45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29" name="直接箭头连接符 28"/>
          <p:cNvCxnSpPr>
            <a:stCxn id="28" idx="2"/>
            <a:endCxn id="31" idx="0"/>
          </p:cNvCxnSpPr>
          <p:nvPr/>
        </p:nvCxnSpPr>
        <p:spPr>
          <a:xfrm>
            <a:off x="1730375" y="3993515"/>
            <a:ext cx="0" cy="426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14500" y="408749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31" name="菱形 30"/>
          <p:cNvSpPr/>
          <p:nvPr/>
        </p:nvSpPr>
        <p:spPr>
          <a:xfrm>
            <a:off x="395605" y="4419600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x&gt;55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33" name="直接箭头连接符 32"/>
          <p:cNvCxnSpPr>
            <a:stCxn id="31" idx="2"/>
            <a:endCxn id="35" idx="0"/>
          </p:cNvCxnSpPr>
          <p:nvPr/>
        </p:nvCxnSpPr>
        <p:spPr>
          <a:xfrm flipH="1">
            <a:off x="1719580" y="4981575"/>
            <a:ext cx="10795" cy="417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31010" y="5037455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sp>
        <p:nvSpPr>
          <p:cNvPr id="35" name="菱形 34"/>
          <p:cNvSpPr/>
          <p:nvPr/>
        </p:nvSpPr>
        <p:spPr>
          <a:xfrm>
            <a:off x="384810" y="5399405"/>
            <a:ext cx="2668905" cy="5619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45&lt;x&lt;55</a:t>
            </a:r>
            <a:r>
              <a:rPr lang="zh-CN" altLang="en-US" b="1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3566160" y="340614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舵机左转</a:t>
            </a:r>
            <a:r>
              <a:rPr lang="en-US" altLang="zh-CN" b="1">
                <a:solidFill>
                  <a:schemeClr val="tx1"/>
                </a:solidFill>
              </a:rPr>
              <a:t>10</a:t>
            </a:r>
            <a:r>
              <a:rPr lang="zh-CN" altLang="en-US" b="1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221355" y="346710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3064510" y="371284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3549650" y="439420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舵机右转</a:t>
            </a:r>
            <a:r>
              <a:rPr lang="en-US" altLang="zh-CN" b="1">
                <a:solidFill>
                  <a:schemeClr val="tx1"/>
                </a:solidFill>
              </a:rPr>
              <a:t>10</a:t>
            </a:r>
            <a:r>
              <a:rPr lang="zh-CN" altLang="en-US" b="1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204845" y="445516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048000" y="470090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3533140" y="5382260"/>
            <a:ext cx="1511935" cy="575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舵机保持最后的角度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188335" y="544322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Y</a:t>
            </a: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3031490" y="5688965"/>
            <a:ext cx="501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42" idx="2"/>
            <a:endCxn id="15" idx="1"/>
          </p:cNvCxnSpPr>
          <p:nvPr/>
        </p:nvCxnSpPr>
        <p:spPr>
          <a:xfrm rot="5400000" flipH="1">
            <a:off x="772795" y="2441575"/>
            <a:ext cx="3139440" cy="3893820"/>
          </a:xfrm>
          <a:prstGeom prst="bentConnector4">
            <a:avLst>
              <a:gd name="adj1" fmla="val -7585"/>
              <a:gd name="adj2" fmla="val 1061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39" idx="3"/>
          </p:cNvCxnSpPr>
          <p:nvPr/>
        </p:nvCxnSpPr>
        <p:spPr>
          <a:xfrm flipH="1">
            <a:off x="4289425" y="4610735"/>
            <a:ext cx="772160" cy="1483360"/>
          </a:xfrm>
          <a:prstGeom prst="bentConnector4">
            <a:avLst>
              <a:gd name="adj1" fmla="val -30839"/>
              <a:gd name="adj2" fmla="val 1072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6" idx="3"/>
          </p:cNvCxnSpPr>
          <p:nvPr/>
        </p:nvCxnSpPr>
        <p:spPr>
          <a:xfrm>
            <a:off x="5078095" y="3622675"/>
            <a:ext cx="217170" cy="988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5" idx="2"/>
          </p:cNvCxnSpPr>
          <p:nvPr/>
        </p:nvCxnSpPr>
        <p:spPr>
          <a:xfrm flipH="1">
            <a:off x="1714500" y="5961380"/>
            <a:ext cx="5080" cy="203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714500" y="5953760"/>
            <a:ext cx="15303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85" y="788670"/>
            <a:ext cx="4343400" cy="5847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3" grpId="0"/>
      <p:bldP spid="24" grpId="0"/>
      <p:bldP spid="28" grpId="0" bldLvl="0" animBg="1"/>
      <p:bldP spid="30" grpId="0"/>
      <p:bldP spid="31" grpId="0" bldLvl="0" animBg="1"/>
      <p:bldP spid="34" grpId="0"/>
      <p:bldP spid="35" grpId="0" bldLvl="0" animBg="1"/>
      <p:bldP spid="36" grpId="0" bldLvl="0" animBg="1"/>
      <p:bldP spid="37" grpId="0"/>
      <p:bldP spid="39" grpId="0" bldLvl="0" animBg="1"/>
      <p:bldP spid="40" grpId="0"/>
      <p:bldP spid="42" grpId="0" bldLvl="0" animBg="1"/>
      <p:bldP spid="43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5905" y="94805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解锁功能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31620"/>
            <a:ext cx="6304915" cy="49396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1715" y="1722120"/>
            <a:ext cx="5043805" cy="43745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5905" y="94805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二维码识别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2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87" y="271295"/>
            <a:ext cx="2571481" cy="29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09601" y="274638"/>
            <a:ext cx="10952164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可以用来做什么？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1216660" y="1417955"/>
          <a:ext cx="9738360" cy="513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输入</a:t>
                      </a:r>
                    </a:p>
                    <a:p>
                      <a:pPr algn="l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输出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声音传感器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超声波传感器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按钮模块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视觉传感器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micro:bit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41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金属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9g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舵机</a:t>
                      </a:r>
                      <a:endParaRPr kumimoji="0" lang="zh-CN" altLang="en-US" sz="1800" dirty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声控开门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感应距离开门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按钮转动舵机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识别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人脸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颜色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球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方向形状数字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卡片</a:t>
                      </a: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检测坐标、长宽、标签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5个数据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提取红绿蓝三色的成分。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重力感应方向</a:t>
                      </a: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检测温度</a:t>
                      </a: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光照强度</a:t>
                      </a: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加速度</a:t>
                      </a:r>
                    </a:p>
                    <a:p>
                      <a:pPr algn="ctr" font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磁场强度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3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红绿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LED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灯</a:t>
                      </a:r>
                      <a:endParaRPr kumimoji="0" lang="zh-CN" altLang="en-US" sz="1800" dirty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  <a:sym typeface="+mn-ea"/>
                      </a:endParaRPr>
                    </a:p>
                    <a:p>
                      <a:pPr algn="ctr" fontAlgn="ctr">
                        <a:buNone/>
                      </a:pPr>
                      <a:endParaRPr kumimoji="0" lang="zh-CN" altLang="en-US" sz="1800" dirty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声控灯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感应距离开灯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按钮切换灯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04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蜂鸣器</a:t>
                      </a:r>
                      <a:endParaRPr kumimoji="0" lang="zh-CN" altLang="en-US" sz="1800" b="1" dirty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声控报警或打招呼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距离报警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按钮切歌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204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  <a:sym typeface="+mn-ea"/>
                        </a:rPr>
                        <a:t>显示屏</a:t>
                      </a:r>
                      <a:endParaRPr kumimoji="0" lang="zh-CN" altLang="en-US" sz="1800" b="1" dirty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音量测试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距离显示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按钮选模式</a:t>
                      </a:r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 flipH="1" flipV="1">
            <a:off x="1216660" y="1417955"/>
            <a:ext cx="1619885" cy="63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1734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卡片、颜色、球均有对应的标签，可结合计算、变量使用，用于精准的区别检测的材料，结合传感器使用；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Mu的屏幕可以划分位多个平面区域，可结合对检测物体的定位使用；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3.</a:t>
            </a:r>
            <a:r>
              <a:rPr lang="zh-CN" altLang="en-US">
                <a:solidFill>
                  <a:schemeClr val="bg1"/>
                </a:solidFill>
              </a:rPr>
              <a:t>Mu可以对颜色进行分析，得出某中颜色中红、绿、蓝的比例（</a:t>
            </a:r>
            <a:r>
              <a:rPr lang="en-US" altLang="zh-CN">
                <a:solidFill>
                  <a:schemeClr val="bg1"/>
                </a:solidFill>
              </a:rPr>
              <a:t>0-255</a:t>
            </a:r>
            <a:r>
              <a:rPr lang="zh-CN" altLang="en-US">
                <a:solidFill>
                  <a:schemeClr val="bg1"/>
                </a:solidFill>
              </a:rPr>
              <a:t>）。</a:t>
            </a:r>
          </a:p>
        </p:txBody>
      </p:sp>
      <p:sp>
        <p:nvSpPr>
          <p:cNvPr id="8" name="标题 7"/>
          <p:cNvSpPr>
            <a:spLocks noGrp="1"/>
          </p:cNvSpPr>
          <p:nvPr/>
        </p:nvSpPr>
        <p:spPr>
          <a:xfrm>
            <a:off x="736601" y="401638"/>
            <a:ext cx="10952164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学习小结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255519" y="443548"/>
            <a:ext cx="10952164" cy="1143000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垃圾分类项目思路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09600" y="1600200"/>
            <a:ext cx="5365750" cy="452628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给不同的垃圾套上不同的颜色袋，垃圾桶从一个入口进入，扔垃圾前识别标签，在内部分三个不同的暗格。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垃圾分类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2200" y="533400"/>
            <a:ext cx="4572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" y="508000"/>
            <a:ext cx="6019800" cy="92519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824990" y="1734820"/>
          <a:ext cx="8517255" cy="435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性能选项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适合场景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速度优先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通过去掉一定的算法步骤来提高处理速度，在可控环境下依然具有不错的检测效果，数据结果不做任何优化处理，直接输出原始数据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需要</a:t>
                      </a:r>
                      <a:r>
                        <a:rPr lang="zh-CN" altLang="en-US" b="1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高速处理</a:t>
                      </a: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的应用，如实时跟踪某个物体；对某个物体需要做出快速的响应；场地或背景可以控制的环境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准确率优先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以最佳的性能来运行算法，具有最可靠的检测结果，输出结果经过处理，异常数据会被优化掉，具有一定平滑性，但有些算法的运行速度会明显降低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需要</a:t>
                      </a:r>
                      <a:r>
                        <a:rPr lang="zh-CN" altLang="en-US" b="1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可靠的检测</a:t>
                      </a: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某个物体的结果；对速率要求不高的应用；场地或背景复杂且不可控的环境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均衡性能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  <a:cs typeface="+mn-ea"/>
                        </a:rPr>
                        <a:t>介于速度优先和准确率优先之间的模式，也是小 MU 的默认模式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pc="100">
                          <a:solidFill>
                            <a:schemeClr val="accent4"/>
                          </a:solidFill>
                          <a:uFillTx/>
                          <a:latin typeface="+中文正文" charset="0"/>
                        </a:rPr>
                        <a:t>适合一般场景的应用需求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508000"/>
            <a:ext cx="4261485" cy="925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9000" y="1683385"/>
            <a:ext cx="7850505" cy="480631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3" name="文本框 2"/>
          <p:cNvSpPr txBox="1"/>
          <p:nvPr/>
        </p:nvSpPr>
        <p:spPr>
          <a:xfrm>
            <a:off x="4158615" y="6489700"/>
            <a:ext cx="4777740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注：使用</a:t>
            </a:r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Zoom3-5</a:t>
            </a:r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时，图像帧率比</a:t>
            </a:r>
            <a:r>
              <a:rPr kumimoji="0" lang="en-US" alt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Zoom1-2</a:t>
            </a:r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低。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70990" y="2207895"/>
            <a:ext cx="9025255" cy="415417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kumimoji="0"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自动模式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：适用于光照良好且对颜色要求不高的环境中使用；</a:t>
            </a:r>
          </a:p>
          <a:p>
            <a:endParaRPr kumimoji="0" lang="zh-CN" altLang="en-US" sz="2400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kumimoji="0"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锁定模式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：适用于颜色还原要求较高的环境，让小 MU 面对白纸进行白平衡校准，然后锁定白平衡参数，锁定后颜色不会随环境的改变而变化；</a:t>
            </a:r>
          </a:p>
          <a:p>
            <a:endParaRPr kumimoji="0" lang="zh-CN" altLang="en-US" sz="2400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kumimoji="0"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白光模式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：适合于白色灯光或者阴天环境中使用，该模式也属于自动白平衡模式；</a:t>
            </a:r>
          </a:p>
          <a:p>
            <a:endParaRPr kumimoji="0" lang="zh-CN" altLang="en-US" sz="2400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kumimoji="0"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黄光模式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：适合于黄色灯光或者阳光环境中使用，该模式也属于自动白平衡模式。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508000"/>
            <a:ext cx="320040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>
                <a:solidFill>
                  <a:schemeClr val="bg1"/>
                </a:solidFill>
              </a:rPr>
              <a:t>（1）将小 MU 面向一张白纸 10～20cm 处，确保摄像头中心区域完全面向白纸，灯光照向白纸，但尽量不要有阴影遮挡；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摄像头白平衡锁定校准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5" y="2400935"/>
            <a:ext cx="6110605" cy="25234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>
                <a:solidFill>
                  <a:schemeClr val="bg1"/>
                </a:solidFill>
              </a:rPr>
              <a:t>（2）调用锁定白平衡指令，或短按功能按键（小 MU 左侧 mode 键）；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5905" y="534035"/>
            <a:ext cx="1130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摄像头白平衡锁定校准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2122170"/>
            <a:ext cx="3038475" cy="160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3660" y="2077085"/>
            <a:ext cx="1683385" cy="172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04340" y="3870325"/>
            <a:ext cx="2931795" cy="3067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方法 1：调用指令方式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11720" y="3870325"/>
            <a:ext cx="2540000" cy="30670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方法 2：短按功能按键方式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66595" y="4177030"/>
            <a:ext cx="8335645" cy="252285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kumimoji="0" lang="zh-CN" altLang="en-US" sz="2000">
                <a:solidFill>
                  <a:schemeClr val="bg1"/>
                </a:solidFill>
                <a:latin typeface="+mn-lt"/>
                <a:ea typeface="+mn-ea"/>
                <a:cs typeface="宋体" panose="02010600030101010101" pitchFamily="2" charset="-122"/>
              </a:rPr>
              <a:t>（3）小 MU 的 LED 会闪烁一下白色灯光，开始白平衡校准；</a:t>
            </a:r>
          </a:p>
          <a:p>
            <a:r>
              <a:rPr kumimoji="0" lang="zh-CN" altLang="en-US" sz="2000">
                <a:solidFill>
                  <a:schemeClr val="bg1"/>
                </a:solidFill>
                <a:latin typeface="+mn-lt"/>
                <a:ea typeface="+mn-ea"/>
                <a:cs typeface="宋体" panose="02010600030101010101" pitchFamily="2" charset="-122"/>
              </a:rPr>
              <a:t>（4）几秒钟后，当 LED 闪烁一下青色灯光后，表明白平衡校准完成；</a:t>
            </a:r>
          </a:p>
          <a:p>
            <a:r>
              <a:rPr kumimoji="0" lang="zh-CN" altLang="en-US" sz="2000">
                <a:solidFill>
                  <a:schemeClr val="bg1"/>
                </a:solidFill>
                <a:latin typeface="+mn-lt"/>
                <a:ea typeface="+mn-ea"/>
                <a:cs typeface="宋体" panose="02010600030101010101" pitchFamily="2" charset="-122"/>
              </a:rPr>
              <a:t>（5）如果 LED 闪烁为紫色灯光，则表明校准失败，可以再次重新校准。</a:t>
            </a:r>
          </a:p>
          <a:p>
            <a:endParaRPr kumimoji="0" lang="zh-CN" alt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备注 1：由于校准白平衡需要几秒钟的时间，所以使用软件锁定白平衡时应该位于小 MU 设置最后使用，并设定 2 秒左右的暂停时间等待校准完成。</a:t>
            </a:r>
          </a:p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备注 2：按键方式可以在小 MU 运行的任何时刻去校准白平衡，而指令模式只适合于开机后的配置阶段使用。</a:t>
            </a:r>
          </a:p>
          <a:p>
            <a:r>
              <a:rPr kumimoji="0" lang="zh-CN" alt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备注 3：如果校准时使用的不是白纸，即便校准后显示为青色灯光，那么图像也可能是处于偏色状态的，因为该功能会将其他颜色尽量调节为白色。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0"/>
          <p:cNvSpPr>
            <a:spLocks noChangeArrowheads="1"/>
          </p:cNvSpPr>
          <p:nvPr/>
        </p:nvSpPr>
        <p:spPr bwMode="auto">
          <a:xfrm>
            <a:off x="3557487" y="2659249"/>
            <a:ext cx="5053214" cy="156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538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语音识别传感器</a:t>
            </a:r>
          </a:p>
          <a:p>
            <a:pPr algn="ctr"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Arduino UNO</a:t>
            </a:r>
            <a:endParaRPr lang="zh-CN" altLang="en-US" sz="538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defRPr/>
            </a:pPr>
            <a:endParaRPr lang="zh-CN" altLang="en-US" sz="1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9942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87" y="271295"/>
            <a:ext cx="2571481" cy="29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184422"/>
      </p:ext>
    </p:extLst>
  </p:cSld>
  <p:clrMapOvr>
    <a:masterClrMapping/>
  </p:clrMapOvr>
  <p:transition spd="slow" advTm="1734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8EB935-E3B2-4A38-9760-79C3E5AD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4" y="1927148"/>
            <a:ext cx="4203916" cy="30037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42F8A9-9763-4C69-A304-1BF1AB9B3000}"/>
              </a:ext>
            </a:extLst>
          </p:cNvPr>
          <p:cNvSpPr/>
          <p:nvPr/>
        </p:nvSpPr>
        <p:spPr>
          <a:xfrm>
            <a:off x="5580059" y="1772885"/>
            <a:ext cx="60833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Voice Recognition</a:t>
            </a:r>
            <a:r>
              <a:rPr lang="zh-CN" altLang="en-US" sz="2400" dirty="0">
                <a:solidFill>
                  <a:schemeClr val="bg1"/>
                </a:solidFill>
              </a:rPr>
              <a:t>语音识别模块是一款只需要在主控</a:t>
            </a:r>
            <a:r>
              <a:rPr lang="en-US" altLang="zh-CN" sz="2400" dirty="0">
                <a:solidFill>
                  <a:schemeClr val="bg1"/>
                </a:solidFill>
              </a:rPr>
              <a:t>MCU</a:t>
            </a:r>
            <a:r>
              <a:rPr lang="zh-CN" altLang="en-US" sz="2400" dirty="0">
                <a:solidFill>
                  <a:schemeClr val="bg1"/>
                </a:solidFill>
              </a:rPr>
              <a:t>的程序中设定好要识别的</a:t>
            </a:r>
            <a:r>
              <a:rPr lang="zh-CN" altLang="en-US" sz="2400" dirty="0">
                <a:solidFill>
                  <a:srgbClr val="FF0000"/>
                </a:solidFill>
              </a:rPr>
              <a:t>关键词语列表</a:t>
            </a:r>
            <a:r>
              <a:rPr lang="zh-CN" altLang="en-US" sz="2400" dirty="0">
                <a:solidFill>
                  <a:schemeClr val="bg1"/>
                </a:solidFill>
              </a:rPr>
              <a:t>，并动态地把这些关键词语以字符的形式传送到芯片内部，就可以对用户说出的关键词语进行识别，</a:t>
            </a:r>
            <a:r>
              <a:rPr lang="zh-CN" altLang="en-US" sz="2400" dirty="0">
                <a:solidFill>
                  <a:srgbClr val="FF0000"/>
                </a:solidFill>
              </a:rPr>
              <a:t>不需要用户事先训练和录音的非特定人语音识别模块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该模块可以设置</a:t>
            </a:r>
            <a:r>
              <a:rPr lang="en-US" altLang="zh-CN" sz="2400" dirty="0">
                <a:solidFill>
                  <a:srgbClr val="FF0000"/>
                </a:solidFill>
              </a:rPr>
              <a:t>50</a:t>
            </a:r>
            <a:r>
              <a:rPr lang="zh-CN" altLang="en-US" sz="2400" dirty="0">
                <a:solidFill>
                  <a:srgbClr val="FF0000"/>
                </a:solidFill>
              </a:rPr>
              <a:t>项候选识别句</a:t>
            </a:r>
            <a:r>
              <a:rPr lang="zh-CN" altLang="en-US" sz="2400" dirty="0">
                <a:solidFill>
                  <a:schemeClr val="bg1"/>
                </a:solidFill>
              </a:rPr>
              <a:t>，每个识别句可以是单字，词组或短句，</a:t>
            </a:r>
            <a:r>
              <a:rPr lang="zh-CN" altLang="en-US" sz="2400" dirty="0">
                <a:solidFill>
                  <a:srgbClr val="FF0000"/>
                </a:solidFill>
              </a:rPr>
              <a:t>长度为不超过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个汉字或者</a:t>
            </a:r>
            <a:r>
              <a:rPr lang="en-US" altLang="zh-CN" sz="2400" dirty="0">
                <a:solidFill>
                  <a:srgbClr val="FF0000"/>
                </a:solidFill>
              </a:rPr>
              <a:t>79</a:t>
            </a:r>
            <a:r>
              <a:rPr lang="zh-CN" altLang="en-US" sz="2400" dirty="0">
                <a:solidFill>
                  <a:srgbClr val="FF0000"/>
                </a:solidFill>
              </a:rPr>
              <a:t>个字母的拼音串</a:t>
            </a:r>
            <a:r>
              <a:rPr lang="zh-CN" altLang="en-US" sz="2400" dirty="0">
                <a:solidFill>
                  <a:schemeClr val="bg1"/>
                </a:solidFill>
              </a:rPr>
              <a:t>，可由一个系统支持多种场景。</a:t>
            </a:r>
          </a:p>
        </p:txBody>
      </p:sp>
    </p:spTree>
    <p:extLst>
      <p:ext uri="{BB962C8B-B14F-4D97-AF65-F5344CB8AC3E}">
        <p14:creationId xmlns:p14="http://schemas.microsoft.com/office/powerpoint/2010/main" val="1179443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8EB935-E3B2-4A38-9760-79C3E5AD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4" y="1927148"/>
            <a:ext cx="4203916" cy="300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E40E97-8BD0-4884-8F0C-830F3D8897DB}"/>
              </a:ext>
            </a:extLst>
          </p:cNvPr>
          <p:cNvSpPr/>
          <p:nvPr/>
        </p:nvSpPr>
        <p:spPr>
          <a:xfrm>
            <a:off x="6012089" y="1604336"/>
            <a:ext cx="44936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hlinkClick r:id="rId4"/>
              </a:rPr>
              <a:t>http://www.dfrobot.com.cn/goods-502.html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从信息页获得</a:t>
            </a:r>
            <a:r>
              <a:rPr lang="en-US" altLang="zh-CN" dirty="0" err="1">
                <a:solidFill>
                  <a:schemeClr val="bg1"/>
                </a:solidFill>
              </a:rPr>
              <a:t>arduino</a:t>
            </a:r>
            <a:r>
              <a:rPr lang="zh-CN" altLang="en-US" dirty="0">
                <a:solidFill>
                  <a:schemeClr val="bg1"/>
                </a:solidFill>
              </a:rPr>
              <a:t>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EE295-DFC9-48A8-8347-CEBCE9188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12" y="3645015"/>
            <a:ext cx="2502029" cy="1638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839B9D-F303-442D-9F20-AFBE050BB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12" y="2874266"/>
            <a:ext cx="4728442" cy="5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4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dirty="0" err="1">
                <a:solidFill>
                  <a:srgbClr val="FF6C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创客需要一个</a:t>
            </a:r>
            <a:r>
              <a:rPr lang="en-US" altLang="zh-CN" dirty="0" err="1">
                <a:solidFill>
                  <a:srgbClr val="FF6C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idea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6145" y="3056255"/>
            <a:ext cx="71145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空中划个圆圈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坐标点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轨迹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那就秀一下我的街舞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5955" y="2595880"/>
            <a:ext cx="71145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空间九宫格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写一个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坐标点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手势密码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开启了一个小金库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3430" y="3970655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一张纸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3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个区域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个颜色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个图案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检测一下颜色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石头，剪刀，布，我赢了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1580" y="3510280"/>
            <a:ext cx="9152255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3x3x3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空间矩阵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每个矩阵一个音符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一个网球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大小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在空中弹奏的乐器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9190" y="4888230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5x5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的矩阵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涂一下色块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0111...0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就是这个图案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搬上车，出发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145" y="1200150"/>
            <a:ext cx="8571865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看到人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左边左转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右边右转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太近了，后退一点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悄悄的跟着他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6145" y="1646555"/>
            <a:ext cx="71145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一张色卡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在中间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足够大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是蓝色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开炮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145" y="2120900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一张前进卡片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一张数字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向前走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9880" y="5348605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一个图案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识别一下颜色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0111...0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是个爱心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我给你画出来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8830" y="4431030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蓝色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前进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红色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绿色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左转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向前走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6145" y="5800090"/>
            <a:ext cx="9619615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我悄悄地躲在这里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人来了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穿着紫色衣服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让我发个声音吓他一跳 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万圣节快乐</a:t>
            </a:r>
            <a:endParaRPr lang="zh-CN" altLang="en-US" sz="1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3700" y="6193155"/>
            <a:ext cx="8105140" cy="27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BEE9CE-A70D-427B-9986-335DD85E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57" y="764815"/>
            <a:ext cx="9712073" cy="58324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ACF59-9BE1-418F-9CDC-2AA4D77C800B}"/>
              </a:ext>
            </a:extLst>
          </p:cNvPr>
          <p:cNvSpPr/>
          <p:nvPr/>
        </p:nvSpPr>
        <p:spPr>
          <a:xfrm>
            <a:off x="1547779" y="2636945"/>
            <a:ext cx="6984485" cy="1008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0A75F8-DE31-4C8A-AD7C-2FB4144C04A8}"/>
              </a:ext>
            </a:extLst>
          </p:cNvPr>
          <p:cNvSpPr/>
          <p:nvPr/>
        </p:nvSpPr>
        <p:spPr>
          <a:xfrm>
            <a:off x="1403770" y="3949815"/>
            <a:ext cx="2016140" cy="2287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0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0"/>
          <p:cNvSpPr>
            <a:spLocks noChangeArrowheads="1"/>
          </p:cNvSpPr>
          <p:nvPr/>
        </p:nvSpPr>
        <p:spPr bwMode="auto">
          <a:xfrm>
            <a:off x="2753852" y="2627064"/>
            <a:ext cx="6659880" cy="202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sz="538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Micro:bit &amp; Mind+</a:t>
            </a:r>
            <a:endParaRPr lang="zh-CN" altLang="en-US" sz="538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defRPr/>
            </a:pPr>
            <a:endParaRPr lang="zh-CN" altLang="en-US" sz="538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defRPr/>
            </a:pPr>
            <a:endParaRPr lang="zh-CN" altLang="en-US" sz="1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图片 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7" y="2104813"/>
            <a:ext cx="5321300" cy="245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1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60" y="1993053"/>
            <a:ext cx="5260340" cy="268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75030" y="705485"/>
            <a:ext cx="377825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Micro:bit</a:t>
            </a:r>
          </a:p>
        </p:txBody>
      </p:sp>
    </p:spTree>
  </p:cSld>
  <p:clrMapOvr>
    <a:masterClrMapping/>
  </p:clrMapOvr>
  <p:transition advTm="48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030" y="705485"/>
            <a:ext cx="377825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 Light" panose="020B0502040204020203" charset="-122"/>
              </a:rPr>
              <a:t>Mind+</a:t>
            </a:r>
          </a:p>
        </p:txBody>
      </p:sp>
      <p:grpSp>
        <p:nvGrpSpPr>
          <p:cNvPr id="26629" name="组合 106"/>
          <p:cNvGrpSpPr/>
          <p:nvPr/>
        </p:nvGrpSpPr>
        <p:grpSpPr bwMode="auto">
          <a:xfrm>
            <a:off x="1233321" y="1503363"/>
            <a:ext cx="8507412" cy="4962525"/>
            <a:chOff x="0" y="0"/>
            <a:chExt cx="6677660" cy="4359970"/>
          </a:xfrm>
        </p:grpSpPr>
        <p:pic>
          <p:nvPicPr>
            <p:cNvPr id="26630" name="图片 8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25" y="382965"/>
              <a:ext cx="6195060" cy="3977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31" name="组合 117"/>
            <p:cNvGrpSpPr/>
            <p:nvPr/>
          </p:nvGrpSpPr>
          <p:grpSpPr bwMode="auto">
            <a:xfrm>
              <a:off x="0" y="0"/>
              <a:ext cx="6677660" cy="4359910"/>
              <a:chOff x="1556" y="163397"/>
              <a:chExt cx="10516" cy="6866"/>
            </a:xfrm>
          </p:grpSpPr>
          <p:cxnSp>
            <p:nvCxnSpPr>
              <p:cNvPr id="51" name="直接连接符 14"/>
              <p:cNvCxnSpPr/>
              <p:nvPr/>
            </p:nvCxnSpPr>
            <p:spPr>
              <a:xfrm flipV="1">
                <a:off x="7086" y="163847"/>
                <a:ext cx="0" cy="31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33" name="组合 190"/>
              <p:cNvGrpSpPr/>
              <p:nvPr/>
            </p:nvGrpSpPr>
            <p:grpSpPr bwMode="auto">
              <a:xfrm>
                <a:off x="1556" y="163397"/>
                <a:ext cx="10516" cy="6866"/>
                <a:chOff x="-287655" y="631180"/>
                <a:chExt cx="6677989" cy="4359920"/>
              </a:xfrm>
            </p:grpSpPr>
            <p:grpSp>
              <p:nvGrpSpPr>
                <p:cNvPr id="26635" name="组合 191"/>
                <p:cNvGrpSpPr/>
                <p:nvPr/>
              </p:nvGrpSpPr>
              <p:grpSpPr bwMode="auto">
                <a:xfrm>
                  <a:off x="-287655" y="1636395"/>
                  <a:ext cx="6009640" cy="3354705"/>
                  <a:chOff x="4355" y="21881"/>
                  <a:chExt cx="9464" cy="5283"/>
                </a:xfrm>
              </p:grpSpPr>
              <p:sp>
                <p:nvSpPr>
                  <p:cNvPr id="194" name="矩形 6"/>
                  <p:cNvSpPr/>
                  <p:nvPr/>
                </p:nvSpPr>
                <p:spPr>
                  <a:xfrm>
                    <a:off x="5116" y="21886"/>
                    <a:ext cx="2174" cy="5278"/>
                  </a:xfrm>
                  <a:prstGeom prst="rect">
                    <a:avLst/>
                  </a:prstGeom>
                  <a:noFill/>
                  <a:ln w="317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5" name="矩形 7"/>
                  <p:cNvSpPr/>
                  <p:nvPr/>
                </p:nvSpPr>
                <p:spPr>
                  <a:xfrm>
                    <a:off x="7408" y="21882"/>
                    <a:ext cx="3768" cy="5282"/>
                  </a:xfrm>
                  <a:prstGeom prst="rect">
                    <a:avLst/>
                  </a:prstGeom>
                  <a:noFill/>
                  <a:ln w="317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6" name="矩形 8"/>
                  <p:cNvSpPr/>
                  <p:nvPr/>
                </p:nvSpPr>
                <p:spPr>
                  <a:xfrm>
                    <a:off x="12291" y="22995"/>
                    <a:ext cx="1535" cy="450"/>
                  </a:xfrm>
                  <a:prstGeom prst="rect">
                    <a:avLst/>
                  </a:pr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rPr>
                      <a:t>代码查看区</a:t>
                    </a:r>
                  </a:p>
                </p:txBody>
              </p:sp>
              <p:sp>
                <p:nvSpPr>
                  <p:cNvPr id="197" name="矩形 9"/>
                  <p:cNvSpPr/>
                  <p:nvPr/>
                </p:nvSpPr>
                <p:spPr>
                  <a:xfrm>
                    <a:off x="4355" y="23986"/>
                    <a:ext cx="481" cy="1105"/>
                  </a:xfrm>
                  <a:prstGeom prst="rect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rPr>
                      <a:t>指令区</a:t>
                    </a:r>
                  </a:p>
                </p:txBody>
              </p:sp>
              <p:sp>
                <p:nvSpPr>
                  <p:cNvPr id="198" name="矩形 10"/>
                  <p:cNvSpPr/>
                  <p:nvPr/>
                </p:nvSpPr>
                <p:spPr>
                  <a:xfrm>
                    <a:off x="8804" y="23861"/>
                    <a:ext cx="958" cy="450"/>
                  </a:xfrm>
                  <a:prstGeom prst="rect">
                    <a:avLst/>
                  </a:prstGeom>
                  <a:noFill/>
                  <a:ln w="28575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rPr>
                      <a:t>脚本区</a:t>
                    </a:r>
                  </a:p>
                </p:txBody>
              </p:sp>
              <p:cxnSp>
                <p:nvCxnSpPr>
                  <p:cNvPr id="200" name="直接连接符 14"/>
                  <p:cNvCxnSpPr>
                    <a:stCxn id="197" idx="3"/>
                    <a:endCxn id="194" idx="1"/>
                  </p:cNvCxnSpPr>
                  <p:nvPr/>
                </p:nvCxnSpPr>
                <p:spPr>
                  <a:xfrm flipV="1">
                    <a:off x="4836" y="24526"/>
                    <a:ext cx="281" cy="13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5" name="矩形 6"/>
                <p:cNvSpPr/>
                <p:nvPr/>
              </p:nvSpPr>
              <p:spPr>
                <a:xfrm>
                  <a:off x="180888" y="1129105"/>
                  <a:ext cx="6209446" cy="475608"/>
                </a:xfrm>
                <a:prstGeom prst="rect">
                  <a:avLst/>
                </a:prstGeom>
                <a:noFill/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9"/>
                <p:cNvSpPr/>
                <p:nvPr/>
              </p:nvSpPr>
              <p:spPr>
                <a:xfrm>
                  <a:off x="2913642" y="631180"/>
                  <a:ext cx="634279" cy="285924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菜单栏</a:t>
                  </a:r>
                </a:p>
              </p:txBody>
            </p:sp>
          </p:grpSp>
          <p:sp>
            <p:nvSpPr>
              <p:cNvPr id="54" name="矩形 9"/>
              <p:cNvSpPr/>
              <p:nvPr/>
            </p:nvSpPr>
            <p:spPr>
              <a:xfrm>
                <a:off x="9492" y="168291"/>
                <a:ext cx="1419" cy="51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串口区</a:t>
                </a:r>
              </a:p>
            </p:txBody>
          </p:sp>
        </p:grpSp>
      </p:grpSp>
    </p:spTree>
  </p:cSld>
  <p:clrMapOvr>
    <a:masterClrMapping/>
  </p:clrMapOvr>
  <p:transition advTm="485"/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</a:spPr>
      <a:bodyPr>
        <a:spAutoFit/>
      </a:bodyPr>
      <a:lstStyle>
        <a:defPPr>
          <a:defRPr kumimoji="0" sz="1400" dirty="0">
            <a:solidFill>
              <a:schemeClr val="bg1"/>
            </a:solidFill>
            <a:latin typeface="微软雅黑 Light" panose="020B0502040204020203" charset="-122"/>
            <a:ea typeface="微软雅黑 Light" panose="020B0502040204020203" charset="-122"/>
            <a:cs typeface="微软雅黑 Light" panose="020B0502040204020203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1894</Words>
  <Application>Microsoft Office PowerPoint</Application>
  <PresentationFormat>自定义</PresentationFormat>
  <Paragraphs>341</Paragraphs>
  <Slides>60</Slides>
  <Notes>14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+中文正文</vt:lpstr>
      <vt:lpstr>Microsoft YaHei UI</vt:lpstr>
      <vt:lpstr>宋体</vt:lpstr>
      <vt:lpstr>微软雅黑</vt:lpstr>
      <vt:lpstr>微软雅黑 Light</vt:lpstr>
      <vt:lpstr>Arial</vt:lpstr>
      <vt:lpstr>Calibri</vt:lpstr>
      <vt:lpstr>默认设计模板</vt:lpstr>
      <vt:lpstr>PowerPoint 演示文稿</vt:lpstr>
      <vt:lpstr>PowerPoint 演示文稿</vt:lpstr>
      <vt:lpstr>PowerPoint 演示文稿</vt:lpstr>
      <vt:lpstr>器材清单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如何让机器认识一只猫？</vt:lpstr>
      <vt:lpstr>PowerPoint 演示文稿</vt:lpstr>
      <vt:lpstr>PowerPoint 演示文稿</vt:lpstr>
      <vt:lpstr>PowerPoint 演示文稿</vt:lpstr>
      <vt:lpstr>让视觉变得有意义</vt:lpstr>
      <vt:lpstr>PowerPoint 演示文稿</vt:lpstr>
      <vt:lpstr>PowerPoint 演示文稿</vt:lpstr>
      <vt:lpstr>PowerPoint 演示文稿</vt:lpstr>
      <vt:lpstr>PowerPoint 演示文稿</vt:lpstr>
      <vt:lpstr>案例学习一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案例学习二</vt:lpstr>
      <vt:lpstr>PowerPoint 演示文稿</vt:lpstr>
      <vt:lpstr>PowerPoint 演示文稿</vt:lpstr>
      <vt:lpstr>PowerPoint 演示文稿</vt:lpstr>
      <vt:lpstr>拓展练习</vt:lpstr>
      <vt:lpstr>PowerPoint 演示文稿</vt:lpstr>
      <vt:lpstr>PowerPoint 演示文稿</vt:lpstr>
      <vt:lpstr>PowerPoint 演示文稿</vt:lpstr>
      <vt:lpstr>PowerPoint 演示文稿</vt:lpstr>
      <vt:lpstr>拓展练习</vt:lpstr>
      <vt:lpstr>案例学习三</vt:lpstr>
      <vt:lpstr>PowerPoint 演示文稿</vt:lpstr>
      <vt:lpstr>PowerPoint 演示文稿</vt:lpstr>
      <vt:lpstr>PowerPoint 演示文稿</vt:lpstr>
      <vt:lpstr>拓展练习</vt:lpstr>
      <vt:lpstr>PowerPoint 演示文稿</vt:lpstr>
      <vt:lpstr>案例学习四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垃圾分类项目思路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heinau</dc:creator>
  <cp:lastModifiedBy>s sy</cp:lastModifiedBy>
  <cp:revision>841</cp:revision>
  <dcterms:created xsi:type="dcterms:W3CDTF">2013-01-25T01:44:00Z</dcterms:created>
  <dcterms:modified xsi:type="dcterms:W3CDTF">2019-10-05T12:24:48Z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2052-11.1.0.7693</vt:lpwstr>
  </property>
</Properties>
</file>